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4EA"/>
    <a:srgbClr val="50E6FF"/>
    <a:srgbClr val="43A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33" d="100"/>
          <a:sy n="133" d="100"/>
        </p:scale>
        <p:origin x="156"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12/03/2023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12/03/2023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padawa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nior@sensei.com" TargetMode="External"/><Relationship Id="rId4" Type="http://schemas.openxmlformats.org/officeDocument/2006/relationships/hyperlink" Target="mailto:senior@sensei.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6" name="ZoneTexte 45">
            <a:extLst>
              <a:ext uri="{FF2B5EF4-FFF2-40B4-BE49-F238E27FC236}">
                <a16:creationId xmlns:a16="http://schemas.microsoft.com/office/drawing/2014/main" id="{485A53CC-515F-41D1-F1A5-C46C5DD69163}"/>
              </a:ext>
            </a:extLst>
          </p:cNvPr>
          <p:cNvSpPr txBox="1"/>
          <p:nvPr/>
        </p:nvSpPr>
        <p:spPr>
          <a:xfrm>
            <a:off x="2953753" y="2960501"/>
            <a:ext cx="290892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Ah ! La gestion des identités dans Azure… On peut le dire, le système de gestion des identités dans Azure qu'est l'Azure Active Directory est tout simplement incontournable et incroyable.</a:t>
            </a:r>
          </a:p>
        </p:txBody>
      </p:sp>
      <p:pic>
        <p:nvPicPr>
          <p:cNvPr id="5" name="Image 4" descr="Une image contenant sombre&#10;&#10;Description générée automatiquement">
            <a:extLst>
              <a:ext uri="{FF2B5EF4-FFF2-40B4-BE49-F238E27FC236}">
                <a16:creationId xmlns:a16="http://schemas.microsoft.com/office/drawing/2014/main" id="{81D4A7D4-80FD-7D60-3600-B5EA03E9340A}"/>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24857" r="88454" b="51137"/>
          <a:stretch/>
        </p:blipFill>
        <p:spPr>
          <a:xfrm>
            <a:off x="359236" y="1355645"/>
            <a:ext cx="2659793" cy="3086927"/>
          </a:xfrm>
          <a:prstGeom prst="rect">
            <a:avLst/>
          </a:prstGeom>
        </p:spPr>
      </p:pic>
      <p:sp>
        <p:nvSpPr>
          <p:cNvPr id="8" name="Rectangle 7">
            <a:extLst>
              <a:ext uri="{FF2B5EF4-FFF2-40B4-BE49-F238E27FC236}">
                <a16:creationId xmlns:a16="http://schemas.microsoft.com/office/drawing/2014/main" id="{ACE8D554-AB44-9239-4E55-50B682E1EFD0}"/>
              </a:ext>
            </a:extLst>
          </p:cNvPr>
          <p:cNvSpPr/>
          <p:nvPr/>
        </p:nvSpPr>
        <p:spPr>
          <a:xfrm>
            <a:off x="607594" y="1225728"/>
            <a:ext cx="1335505" cy="54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9348F84-8975-C898-7CCF-82903BA7D79F}"/>
              </a:ext>
            </a:extLst>
          </p:cNvPr>
          <p:cNvSpPr/>
          <p:nvPr/>
        </p:nvSpPr>
        <p:spPr>
          <a:xfrm>
            <a:off x="299215" y="364771"/>
            <a:ext cx="5397738" cy="1401510"/>
          </a:xfrm>
          <a:custGeom>
            <a:avLst/>
            <a:gdLst>
              <a:gd name="connsiteX0" fmla="*/ 0 w 5397738"/>
              <a:gd name="connsiteY0" fmla="*/ 0 h 1401510"/>
              <a:gd name="connsiteX1" fmla="*/ 728695 w 5397738"/>
              <a:gd name="connsiteY1" fmla="*/ 0 h 1401510"/>
              <a:gd name="connsiteX2" fmla="*/ 1241480 w 5397738"/>
              <a:gd name="connsiteY2" fmla="*/ 0 h 1401510"/>
              <a:gd name="connsiteX3" fmla="*/ 1916197 w 5397738"/>
              <a:gd name="connsiteY3" fmla="*/ 0 h 1401510"/>
              <a:gd name="connsiteX4" fmla="*/ 2482959 w 5397738"/>
              <a:gd name="connsiteY4" fmla="*/ 0 h 1401510"/>
              <a:gd name="connsiteX5" fmla="*/ 3049722 w 5397738"/>
              <a:gd name="connsiteY5" fmla="*/ 0 h 1401510"/>
              <a:gd name="connsiteX6" fmla="*/ 3832394 w 5397738"/>
              <a:gd name="connsiteY6" fmla="*/ 0 h 1401510"/>
              <a:gd name="connsiteX7" fmla="*/ 4507111 w 5397738"/>
              <a:gd name="connsiteY7" fmla="*/ 0 h 1401510"/>
              <a:gd name="connsiteX8" fmla="*/ 5397738 w 5397738"/>
              <a:gd name="connsiteY8" fmla="*/ 0 h 1401510"/>
              <a:gd name="connsiteX9" fmla="*/ 5397738 w 5397738"/>
              <a:gd name="connsiteY9" fmla="*/ 439140 h 1401510"/>
              <a:gd name="connsiteX10" fmla="*/ 5397738 w 5397738"/>
              <a:gd name="connsiteY10" fmla="*/ 920325 h 1401510"/>
              <a:gd name="connsiteX11" fmla="*/ 5397738 w 5397738"/>
              <a:gd name="connsiteY11" fmla="*/ 1401510 h 1401510"/>
              <a:gd name="connsiteX12" fmla="*/ 4776998 w 5397738"/>
              <a:gd name="connsiteY12" fmla="*/ 1401510 h 1401510"/>
              <a:gd name="connsiteX13" fmla="*/ 4102281 w 5397738"/>
              <a:gd name="connsiteY13" fmla="*/ 1401510 h 1401510"/>
              <a:gd name="connsiteX14" fmla="*/ 3319609 w 5397738"/>
              <a:gd name="connsiteY14" fmla="*/ 1401510 h 1401510"/>
              <a:gd name="connsiteX15" fmla="*/ 2536937 w 5397738"/>
              <a:gd name="connsiteY15" fmla="*/ 1401510 h 1401510"/>
              <a:gd name="connsiteX16" fmla="*/ 1862220 w 5397738"/>
              <a:gd name="connsiteY16" fmla="*/ 1401510 h 1401510"/>
              <a:gd name="connsiteX17" fmla="*/ 1241480 w 5397738"/>
              <a:gd name="connsiteY17" fmla="*/ 1401510 h 1401510"/>
              <a:gd name="connsiteX18" fmla="*/ 0 w 5397738"/>
              <a:gd name="connsiteY18" fmla="*/ 1401510 h 1401510"/>
              <a:gd name="connsiteX19" fmla="*/ 0 w 5397738"/>
              <a:gd name="connsiteY19" fmla="*/ 934340 h 1401510"/>
              <a:gd name="connsiteX20" fmla="*/ 0 w 5397738"/>
              <a:gd name="connsiteY20" fmla="*/ 467170 h 1401510"/>
              <a:gd name="connsiteX21" fmla="*/ 0 w 5397738"/>
              <a:gd name="connsiteY21" fmla="*/ 0 h 14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7738" h="1401510" extrusionOk="0">
                <a:moveTo>
                  <a:pt x="0" y="0"/>
                </a:moveTo>
                <a:cubicBezTo>
                  <a:pt x="229228" y="-6510"/>
                  <a:pt x="505049" y="-35856"/>
                  <a:pt x="728695" y="0"/>
                </a:cubicBezTo>
                <a:cubicBezTo>
                  <a:pt x="952342" y="35856"/>
                  <a:pt x="1034060" y="-1169"/>
                  <a:pt x="1241480" y="0"/>
                </a:cubicBezTo>
                <a:cubicBezTo>
                  <a:pt x="1448900" y="1169"/>
                  <a:pt x="1598631" y="-12227"/>
                  <a:pt x="1916197" y="0"/>
                </a:cubicBezTo>
                <a:cubicBezTo>
                  <a:pt x="2233763" y="12227"/>
                  <a:pt x="2332942" y="25421"/>
                  <a:pt x="2482959" y="0"/>
                </a:cubicBezTo>
                <a:cubicBezTo>
                  <a:pt x="2632976" y="-25421"/>
                  <a:pt x="2839922" y="25673"/>
                  <a:pt x="3049722" y="0"/>
                </a:cubicBezTo>
                <a:cubicBezTo>
                  <a:pt x="3259522" y="-25673"/>
                  <a:pt x="3568646" y="11947"/>
                  <a:pt x="3832394" y="0"/>
                </a:cubicBezTo>
                <a:cubicBezTo>
                  <a:pt x="4096142" y="-11947"/>
                  <a:pt x="4326276" y="6739"/>
                  <a:pt x="4507111" y="0"/>
                </a:cubicBezTo>
                <a:cubicBezTo>
                  <a:pt x="4687946" y="-6739"/>
                  <a:pt x="4987720" y="5280"/>
                  <a:pt x="5397738" y="0"/>
                </a:cubicBezTo>
                <a:cubicBezTo>
                  <a:pt x="5395753" y="135123"/>
                  <a:pt x="5393140" y="326851"/>
                  <a:pt x="5397738" y="439140"/>
                </a:cubicBezTo>
                <a:cubicBezTo>
                  <a:pt x="5402336" y="551429"/>
                  <a:pt x="5399711" y="766457"/>
                  <a:pt x="5397738" y="920325"/>
                </a:cubicBezTo>
                <a:cubicBezTo>
                  <a:pt x="5395765" y="1074194"/>
                  <a:pt x="5413112" y="1235047"/>
                  <a:pt x="5397738" y="1401510"/>
                </a:cubicBezTo>
                <a:cubicBezTo>
                  <a:pt x="5254470" y="1382665"/>
                  <a:pt x="5069407" y="1384164"/>
                  <a:pt x="4776998" y="1401510"/>
                </a:cubicBezTo>
                <a:cubicBezTo>
                  <a:pt x="4484589" y="1418856"/>
                  <a:pt x="4369784" y="1370771"/>
                  <a:pt x="4102281" y="1401510"/>
                </a:cubicBezTo>
                <a:cubicBezTo>
                  <a:pt x="3834778" y="1432249"/>
                  <a:pt x="3548956" y="1365030"/>
                  <a:pt x="3319609" y="1401510"/>
                </a:cubicBezTo>
                <a:cubicBezTo>
                  <a:pt x="3090262" y="1437990"/>
                  <a:pt x="2844410" y="1426959"/>
                  <a:pt x="2536937" y="1401510"/>
                </a:cubicBezTo>
                <a:cubicBezTo>
                  <a:pt x="2229464" y="1376061"/>
                  <a:pt x="2120673" y="1418663"/>
                  <a:pt x="1862220" y="1401510"/>
                </a:cubicBezTo>
                <a:cubicBezTo>
                  <a:pt x="1603767" y="1384357"/>
                  <a:pt x="1515996" y="1427369"/>
                  <a:pt x="1241480" y="1401510"/>
                </a:cubicBezTo>
                <a:cubicBezTo>
                  <a:pt x="966964" y="1375651"/>
                  <a:pt x="500966" y="1438302"/>
                  <a:pt x="0" y="1401510"/>
                </a:cubicBezTo>
                <a:cubicBezTo>
                  <a:pt x="22116" y="1292353"/>
                  <a:pt x="-7754" y="1100580"/>
                  <a:pt x="0" y="934340"/>
                </a:cubicBezTo>
                <a:cubicBezTo>
                  <a:pt x="7754" y="768100"/>
                  <a:pt x="16606" y="622590"/>
                  <a:pt x="0" y="467170"/>
                </a:cubicBezTo>
                <a:cubicBezTo>
                  <a:pt x="-16606" y="311750"/>
                  <a:pt x="-14423" y="113403"/>
                  <a:pt x="0" y="0"/>
                </a:cubicBezTo>
                <a:close/>
              </a:path>
            </a:pathLst>
          </a:custGeom>
          <a:noFill/>
          <a:ln w="19050">
            <a:solidFill>
              <a:schemeClr val="tx1"/>
            </a:solidFill>
            <a:extLst>
              <a:ext uri="{C807C97D-BFC1-408E-A445-0C87EB9F89A2}">
                <ask:lineSketchStyleProps xmlns:ask="http://schemas.microsoft.com/office/drawing/2018/sketchyshapes" sd="85614157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99DA969-4754-D1A6-FB62-DECC7CC06FB6}"/>
              </a:ext>
            </a:extLst>
          </p:cNvPr>
          <p:cNvSpPr txBox="1"/>
          <p:nvPr/>
        </p:nvSpPr>
        <p:spPr>
          <a:xfrm>
            <a:off x="359236" y="351206"/>
            <a:ext cx="5353097" cy="1446550"/>
          </a:xfrm>
          <a:prstGeom prst="rect">
            <a:avLst/>
          </a:prstGeom>
          <a:noFill/>
        </p:spPr>
        <p:txBody>
          <a:bodyPr wrap="square" rtlCol="0">
            <a:spAutoFit/>
          </a:bodyPr>
          <a:lstStyle/>
          <a:p>
            <a:r>
              <a:rPr lang="fr-FR" sz="1100" dirty="0" err="1">
                <a:latin typeface="Courier New" panose="02070309020205020404" pitchFamily="49" charset="0"/>
                <a:cs typeface="Courier New" panose="02070309020205020404" pitchFamily="49" charset="0"/>
              </a:rPr>
              <a:t>From</a:t>
            </a:r>
            <a:r>
              <a:rPr lang="fr-FR" sz="1100" dirty="0">
                <a:latin typeface="Courier New" panose="02070309020205020404" pitchFamily="49" charset="0"/>
                <a:cs typeface="Courier New" panose="02070309020205020404" pitchFamily="49" charset="0"/>
              </a:rPr>
              <a:t> :    </a:t>
            </a:r>
            <a:r>
              <a:rPr lang="fr-FR" sz="1100" dirty="0">
                <a:latin typeface="Courier New" panose="02070309020205020404" pitchFamily="49" charset="0"/>
                <a:cs typeface="Courier New" panose="02070309020205020404" pitchFamily="49" charset="0"/>
                <a:hlinkClick r:id="rId3"/>
              </a:rPr>
              <a:t>young@padawan.com</a:t>
            </a:r>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To :      </a:t>
            </a:r>
            <a:r>
              <a:rPr lang="fr-FR" sz="1100" dirty="0">
                <a:latin typeface="Courier New" panose="02070309020205020404" pitchFamily="49" charset="0"/>
                <a:cs typeface="Courier New" panose="02070309020205020404" pitchFamily="49" charset="0"/>
                <a:hlinkClick r:id="rId4"/>
              </a:rPr>
              <a:t>s</a:t>
            </a:r>
            <a:r>
              <a:rPr lang="fr-FR" sz="1100" dirty="0">
                <a:latin typeface="Courier New" panose="02070309020205020404" pitchFamily="49" charset="0"/>
                <a:cs typeface="Courier New" panose="02070309020205020404" pitchFamily="49" charset="0"/>
                <a:hlinkClick r:id="rId5"/>
              </a:rPr>
              <a:t>enior@sensei.com</a:t>
            </a:r>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Subject</a:t>
            </a:r>
            <a:r>
              <a:rPr lang="fr-FR" sz="1100" dirty="0">
                <a:latin typeface="Courier New" panose="02070309020205020404" pitchFamily="49" charset="0"/>
                <a:cs typeface="Courier New" panose="02070309020205020404" pitchFamily="49" charset="0"/>
              </a:rPr>
              <a:t> : UMI, SMI, SPN kézako ?</a:t>
            </a:r>
          </a:p>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Cher professeur, avant de partir au ski j'ai  voulu publier mon application web. Mais on m'a dit que ce n'était pas conforme. On m'a dit que je devais utiliser un SPN, une SMI ou une UMI. Mais c'est quoi ces trucs ?</a:t>
            </a:r>
          </a:p>
        </p:txBody>
      </p:sp>
      <p:sp>
        <p:nvSpPr>
          <p:cNvPr id="17" name="Forme libre : forme 16">
            <a:extLst>
              <a:ext uri="{FF2B5EF4-FFF2-40B4-BE49-F238E27FC236}">
                <a16:creationId xmlns:a16="http://schemas.microsoft.com/office/drawing/2014/main" id="{A8DAB23B-19A7-4731-D549-E21B1D914401}"/>
              </a:ext>
            </a:extLst>
          </p:cNvPr>
          <p:cNvSpPr/>
          <p:nvPr/>
        </p:nvSpPr>
        <p:spPr>
          <a:xfrm>
            <a:off x="2787152" y="2745150"/>
            <a:ext cx="2801516" cy="1327539"/>
          </a:xfrm>
          <a:custGeom>
            <a:avLst/>
            <a:gdLst>
              <a:gd name="connsiteX0" fmla="*/ 28237 w 2801516"/>
              <a:gd name="connsiteY0" fmla="*/ 1327539 h 1327539"/>
              <a:gd name="connsiteX1" fmla="*/ 64332 w 2801516"/>
              <a:gd name="connsiteY1" fmla="*/ 365013 h 1327539"/>
              <a:gd name="connsiteX2" fmla="*/ 593722 w 2801516"/>
              <a:gd name="connsiteY2" fmla="*/ 4066 h 1327539"/>
              <a:gd name="connsiteX3" fmla="*/ 2801516 w 2801516"/>
              <a:gd name="connsiteY3" fmla="*/ 202587 h 1327539"/>
            </a:gdLst>
            <a:ahLst/>
            <a:cxnLst>
              <a:cxn ang="0">
                <a:pos x="connsiteX0" y="connsiteY0"/>
              </a:cxn>
              <a:cxn ang="0">
                <a:pos x="connsiteX1" y="connsiteY1"/>
              </a:cxn>
              <a:cxn ang="0">
                <a:pos x="connsiteX2" y="connsiteY2"/>
              </a:cxn>
              <a:cxn ang="0">
                <a:pos x="connsiteX3" y="connsiteY3"/>
              </a:cxn>
            </a:cxnLst>
            <a:rect l="l" t="t" r="r" b="b"/>
            <a:pathLst>
              <a:path w="2801516" h="1327539">
                <a:moveTo>
                  <a:pt x="28237" y="1327539"/>
                </a:moveTo>
                <a:cubicBezTo>
                  <a:pt x="-840" y="956565"/>
                  <a:pt x="-29916" y="585592"/>
                  <a:pt x="64332" y="365013"/>
                </a:cubicBezTo>
                <a:cubicBezTo>
                  <a:pt x="158580" y="144434"/>
                  <a:pt x="137525" y="31137"/>
                  <a:pt x="593722" y="4066"/>
                </a:cubicBezTo>
                <a:cubicBezTo>
                  <a:pt x="1049919" y="-23005"/>
                  <a:pt x="1925717" y="89791"/>
                  <a:pt x="2801516" y="20258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50657B59-5E20-8FE5-EC0D-0FA3866E3B7C}"/>
              </a:ext>
            </a:extLst>
          </p:cNvPr>
          <p:cNvSpPr/>
          <p:nvPr/>
        </p:nvSpPr>
        <p:spPr>
          <a:xfrm>
            <a:off x="2009274" y="2405855"/>
            <a:ext cx="1124952" cy="295234"/>
          </a:xfrm>
          <a:custGeom>
            <a:avLst/>
            <a:gdLst>
              <a:gd name="connsiteX0" fmla="*/ 0 w 1124952"/>
              <a:gd name="connsiteY0" fmla="*/ 241092 h 295234"/>
              <a:gd name="connsiteX1" fmla="*/ 481263 w 1124952"/>
              <a:gd name="connsiteY1" fmla="*/ 461 h 295234"/>
              <a:gd name="connsiteX2" fmla="*/ 1124952 w 1124952"/>
              <a:gd name="connsiteY2" fmla="*/ 295234 h 295234"/>
            </a:gdLst>
            <a:ahLst/>
            <a:cxnLst>
              <a:cxn ang="0">
                <a:pos x="connsiteX0" y="connsiteY0"/>
              </a:cxn>
              <a:cxn ang="0">
                <a:pos x="connsiteX1" y="connsiteY1"/>
              </a:cxn>
              <a:cxn ang="0">
                <a:pos x="connsiteX2" y="connsiteY2"/>
              </a:cxn>
            </a:cxnLst>
            <a:rect l="l" t="t" r="r" b="b"/>
            <a:pathLst>
              <a:path w="1124952" h="295234">
                <a:moveTo>
                  <a:pt x="0" y="241092"/>
                </a:moveTo>
                <a:cubicBezTo>
                  <a:pt x="146885" y="116264"/>
                  <a:pt x="293771" y="-8563"/>
                  <a:pt x="481263" y="461"/>
                </a:cubicBezTo>
                <a:cubicBezTo>
                  <a:pt x="668755" y="9485"/>
                  <a:pt x="896853" y="152359"/>
                  <a:pt x="1124952" y="29523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sombre&#10;&#10;Description générée automatiquement">
            <a:extLst>
              <a:ext uri="{FF2B5EF4-FFF2-40B4-BE49-F238E27FC236}">
                <a16:creationId xmlns:a16="http://schemas.microsoft.com/office/drawing/2014/main" id="{5A47CD22-F132-7B32-5B78-339824BF81DD}"/>
              </a:ext>
            </a:extLst>
          </p:cNvPr>
          <p:cNvPicPr>
            <a:picLocks noChangeAspect="1"/>
          </p:cNvPicPr>
          <p:nvPr/>
        </p:nvPicPr>
        <p:blipFill rotWithShape="1">
          <a:blip r:embed="rId2">
            <a:extLst>
              <a:ext uri="{28A0092B-C50C-407E-A947-70E740481C1C}">
                <a14:useLocalDpi xmlns:a14="http://schemas.microsoft.com/office/drawing/2010/main" val="0"/>
              </a:ext>
            </a:extLst>
          </a:blip>
          <a:srcRect l="13026" t="24429" r="79387" b="52614"/>
          <a:stretch/>
        </p:blipFill>
        <p:spPr>
          <a:xfrm>
            <a:off x="6642369" y="1304924"/>
            <a:ext cx="2478402" cy="3256005"/>
          </a:xfrm>
          <a:prstGeom prst="rect">
            <a:avLst/>
          </a:prstGeom>
        </p:spPr>
      </p:pic>
      <p:sp>
        <p:nvSpPr>
          <p:cNvPr id="21" name="ZoneTexte 20">
            <a:extLst>
              <a:ext uri="{FF2B5EF4-FFF2-40B4-BE49-F238E27FC236}">
                <a16:creationId xmlns:a16="http://schemas.microsoft.com/office/drawing/2014/main" id="{5B9E43AB-CF7F-4F33-B71C-CD110EB2C35C}"/>
              </a:ext>
            </a:extLst>
          </p:cNvPr>
          <p:cNvSpPr txBox="1"/>
          <p:nvPr/>
        </p:nvSpPr>
        <p:spPr>
          <a:xfrm>
            <a:off x="8847701" y="663147"/>
            <a:ext cx="2873457"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Mais je m'emballe ! </a:t>
            </a:r>
          </a:p>
          <a:p>
            <a:r>
              <a:rPr lang="fr-FR" sz="1400" b="1" spc="-100" dirty="0">
                <a:latin typeface="Cavolini" panose="03000502040302020204" pitchFamily="66" charset="0"/>
                <a:cs typeface="Cavolini" panose="03000502040302020204" pitchFamily="66" charset="0"/>
              </a:rPr>
              <a:t>Revenons au sujet qui nous concerne aujourd'hui. Les SPN ou Service principal </a:t>
            </a:r>
            <a:r>
              <a:rPr lang="fr-FR" sz="1400" b="1" spc="-100" dirty="0" err="1">
                <a:latin typeface="Cavolini" panose="03000502040302020204" pitchFamily="66" charset="0"/>
                <a:cs typeface="Cavolini" panose="03000502040302020204" pitchFamily="66" charset="0"/>
              </a:rPr>
              <a:t>name</a:t>
            </a:r>
            <a:r>
              <a:rPr lang="fr-FR" sz="1400" b="1" spc="-100" dirty="0">
                <a:latin typeface="Cavolini" panose="03000502040302020204" pitchFamily="66" charset="0"/>
                <a:cs typeface="Cavolini" panose="03000502040302020204" pitchFamily="66" charset="0"/>
              </a:rPr>
              <a:t>, permettent d'identifier un service quelle qu'il soit.</a:t>
            </a:r>
          </a:p>
        </p:txBody>
      </p:sp>
      <p:sp>
        <p:nvSpPr>
          <p:cNvPr id="22" name="Forme libre : forme 21">
            <a:extLst>
              <a:ext uri="{FF2B5EF4-FFF2-40B4-BE49-F238E27FC236}">
                <a16:creationId xmlns:a16="http://schemas.microsoft.com/office/drawing/2014/main" id="{AC163A53-703A-46FC-0A0F-EBFFBA6F8917}"/>
              </a:ext>
            </a:extLst>
          </p:cNvPr>
          <p:cNvSpPr/>
          <p:nvPr/>
        </p:nvSpPr>
        <p:spPr>
          <a:xfrm>
            <a:off x="8635328" y="902368"/>
            <a:ext cx="2939051" cy="1311443"/>
          </a:xfrm>
          <a:custGeom>
            <a:avLst/>
            <a:gdLst>
              <a:gd name="connsiteX0" fmla="*/ 21393 w 2939051"/>
              <a:gd name="connsiteY0" fmla="*/ 0 h 1311443"/>
              <a:gd name="connsiteX1" fmla="*/ 105614 w 2939051"/>
              <a:gd name="connsiteY1" fmla="*/ 1161048 h 1311443"/>
              <a:gd name="connsiteX2" fmla="*/ 845556 w 2939051"/>
              <a:gd name="connsiteY2" fmla="*/ 1263316 h 1311443"/>
              <a:gd name="connsiteX3" fmla="*/ 1681751 w 2939051"/>
              <a:gd name="connsiteY3" fmla="*/ 1251285 h 1311443"/>
              <a:gd name="connsiteX4" fmla="*/ 2939051 w 2939051"/>
              <a:gd name="connsiteY4" fmla="*/ 1311443 h 13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051" h="1311443">
                <a:moveTo>
                  <a:pt x="21393" y="0"/>
                </a:moveTo>
                <a:cubicBezTo>
                  <a:pt x="-5177" y="475247"/>
                  <a:pt x="-31747" y="950495"/>
                  <a:pt x="105614" y="1161048"/>
                </a:cubicBezTo>
                <a:cubicBezTo>
                  <a:pt x="242975" y="1371601"/>
                  <a:pt x="582867" y="1248277"/>
                  <a:pt x="845556" y="1263316"/>
                </a:cubicBezTo>
                <a:cubicBezTo>
                  <a:pt x="1108245" y="1278355"/>
                  <a:pt x="1332835" y="1243264"/>
                  <a:pt x="1681751" y="1251285"/>
                </a:cubicBezTo>
                <a:cubicBezTo>
                  <a:pt x="2030667" y="1259306"/>
                  <a:pt x="2484859" y="1285374"/>
                  <a:pt x="2939051" y="13114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3B718902-58A9-D321-9BF8-134BCB5CF650}"/>
              </a:ext>
            </a:extLst>
          </p:cNvPr>
          <p:cNvSpPr/>
          <p:nvPr/>
        </p:nvSpPr>
        <p:spPr>
          <a:xfrm>
            <a:off x="8199521" y="2292016"/>
            <a:ext cx="848226" cy="674299"/>
          </a:xfrm>
          <a:custGeom>
            <a:avLst/>
            <a:gdLst>
              <a:gd name="connsiteX0" fmla="*/ 0 w 848226"/>
              <a:gd name="connsiteY0" fmla="*/ 673768 h 674299"/>
              <a:gd name="connsiteX1" fmla="*/ 427121 w 848226"/>
              <a:gd name="connsiteY1" fmla="*/ 565484 h 674299"/>
              <a:gd name="connsiteX2" fmla="*/ 848226 w 848226"/>
              <a:gd name="connsiteY2" fmla="*/ 0 h 674299"/>
            </a:gdLst>
            <a:ahLst/>
            <a:cxnLst>
              <a:cxn ang="0">
                <a:pos x="connsiteX0" y="connsiteY0"/>
              </a:cxn>
              <a:cxn ang="0">
                <a:pos x="connsiteX1" y="connsiteY1"/>
              </a:cxn>
              <a:cxn ang="0">
                <a:pos x="connsiteX2" y="connsiteY2"/>
              </a:cxn>
            </a:cxnLst>
            <a:rect l="l" t="t" r="r" b="b"/>
            <a:pathLst>
              <a:path w="848226" h="674299">
                <a:moveTo>
                  <a:pt x="0" y="673768"/>
                </a:moveTo>
                <a:cubicBezTo>
                  <a:pt x="142875" y="675773"/>
                  <a:pt x="285750" y="677779"/>
                  <a:pt x="427121" y="565484"/>
                </a:cubicBezTo>
                <a:cubicBezTo>
                  <a:pt x="568492" y="453189"/>
                  <a:pt x="708359" y="226594"/>
                  <a:pt x="84822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9" name="Image 8">
            <a:extLst>
              <a:ext uri="{FF2B5EF4-FFF2-40B4-BE49-F238E27FC236}">
                <a16:creationId xmlns:a16="http://schemas.microsoft.com/office/drawing/2014/main" id="{3E9B350A-63BB-B7CA-C9D5-DB20A5D3AA1A}"/>
              </a:ext>
            </a:extLst>
          </p:cNvPr>
          <p:cNvPicPr>
            <a:picLocks noChangeAspect="1"/>
          </p:cNvPicPr>
          <p:nvPr/>
        </p:nvPicPr>
        <p:blipFill rotWithShape="1">
          <a:blip r:embed="rId2">
            <a:extLst>
              <a:ext uri="{28A0092B-C50C-407E-A947-70E740481C1C}">
                <a14:useLocalDpi xmlns:a14="http://schemas.microsoft.com/office/drawing/2010/main" val="0"/>
              </a:ext>
            </a:extLst>
          </a:blip>
          <a:srcRect l="2615" t="52614" r="74243" b="3290"/>
          <a:stretch/>
        </p:blipFill>
        <p:spPr>
          <a:xfrm>
            <a:off x="466607" y="775089"/>
            <a:ext cx="4383554" cy="3626481"/>
          </a:xfrm>
          <a:prstGeom prst="rect">
            <a:avLst/>
          </a:prstGeom>
        </p:spPr>
      </p:pic>
      <p:sp>
        <p:nvSpPr>
          <p:cNvPr id="35" name="Forme libre : forme 34">
            <a:extLst>
              <a:ext uri="{FF2B5EF4-FFF2-40B4-BE49-F238E27FC236}">
                <a16:creationId xmlns:a16="http://schemas.microsoft.com/office/drawing/2014/main" id="{618D93D6-8CE7-1F97-B871-672D03EAD5C3}"/>
              </a:ext>
            </a:extLst>
          </p:cNvPr>
          <p:cNvSpPr/>
          <p:nvPr/>
        </p:nvSpPr>
        <p:spPr>
          <a:xfrm>
            <a:off x="461715" y="2520616"/>
            <a:ext cx="1776371" cy="1540042"/>
          </a:xfrm>
          <a:custGeom>
            <a:avLst/>
            <a:gdLst>
              <a:gd name="connsiteX0" fmla="*/ 1204659 w 1776371"/>
              <a:gd name="connsiteY0" fmla="*/ 5883 h 1685783"/>
              <a:gd name="connsiteX1" fmla="*/ 1734048 w 1776371"/>
              <a:gd name="connsiteY1" fmla="*/ 324720 h 1685783"/>
              <a:gd name="connsiteX2" fmla="*/ 1722017 w 1776371"/>
              <a:gd name="connsiteY2" fmla="*/ 1148883 h 1685783"/>
              <a:gd name="connsiteX3" fmla="*/ 1547559 w 1776371"/>
              <a:gd name="connsiteY3" fmla="*/ 1594052 h 1685783"/>
              <a:gd name="connsiteX4" fmla="*/ 230101 w 1776371"/>
              <a:gd name="connsiteY4" fmla="*/ 1624130 h 1685783"/>
              <a:gd name="connsiteX5" fmla="*/ 13532 w 1776371"/>
              <a:gd name="connsiteY5" fmla="*/ 908252 h 1685783"/>
              <a:gd name="connsiteX6" fmla="*/ 151896 w 1776371"/>
              <a:gd name="connsiteY6" fmla="*/ 180341 h 1685783"/>
              <a:gd name="connsiteX7" fmla="*/ 1204659 w 1776371"/>
              <a:gd name="connsiteY7" fmla="*/ 5883 h 168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371" h="1685783">
                <a:moveTo>
                  <a:pt x="1204659" y="5883"/>
                </a:moveTo>
                <a:cubicBezTo>
                  <a:pt x="1468351" y="29946"/>
                  <a:pt x="1647822" y="134220"/>
                  <a:pt x="1734048" y="324720"/>
                </a:cubicBezTo>
                <a:cubicBezTo>
                  <a:pt x="1820274" y="515220"/>
                  <a:pt x="1753098" y="937328"/>
                  <a:pt x="1722017" y="1148883"/>
                </a:cubicBezTo>
                <a:cubicBezTo>
                  <a:pt x="1690936" y="1360438"/>
                  <a:pt x="1796212" y="1514844"/>
                  <a:pt x="1547559" y="1594052"/>
                </a:cubicBezTo>
                <a:cubicBezTo>
                  <a:pt x="1298906" y="1673260"/>
                  <a:pt x="485772" y="1738430"/>
                  <a:pt x="230101" y="1624130"/>
                </a:cubicBezTo>
                <a:cubicBezTo>
                  <a:pt x="-25570" y="1509830"/>
                  <a:pt x="26566" y="1148883"/>
                  <a:pt x="13532" y="908252"/>
                </a:cubicBezTo>
                <a:cubicBezTo>
                  <a:pt x="498" y="667621"/>
                  <a:pt x="-43617" y="330736"/>
                  <a:pt x="151896" y="180341"/>
                </a:cubicBezTo>
                <a:cubicBezTo>
                  <a:pt x="347409" y="29946"/>
                  <a:pt x="940967" y="-18180"/>
                  <a:pt x="1204659" y="588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8CBEB4CC-A805-5750-E149-791ADCE04C99}"/>
              </a:ext>
            </a:extLst>
          </p:cNvPr>
          <p:cNvSpPr/>
          <p:nvPr/>
        </p:nvSpPr>
        <p:spPr>
          <a:xfrm>
            <a:off x="3743730" y="1616355"/>
            <a:ext cx="1964282" cy="853356"/>
          </a:xfrm>
          <a:custGeom>
            <a:avLst/>
            <a:gdLst>
              <a:gd name="connsiteX0" fmla="*/ 143375 w 1964282"/>
              <a:gd name="connsiteY0" fmla="*/ 256419 h 929077"/>
              <a:gd name="connsiteX1" fmla="*/ 11028 w 1964282"/>
              <a:gd name="connsiteY1" fmla="*/ 611351 h 929077"/>
              <a:gd name="connsiteX2" fmla="*/ 408070 w 1964282"/>
              <a:gd name="connsiteY2" fmla="*/ 912140 h 929077"/>
              <a:gd name="connsiteX3" fmla="*/ 1803733 w 1964282"/>
              <a:gd name="connsiteY3" fmla="*/ 839951 h 929077"/>
              <a:gd name="connsiteX4" fmla="*/ 1906002 w 1964282"/>
              <a:gd name="connsiteY4" fmla="*/ 412830 h 929077"/>
              <a:gd name="connsiteX5" fmla="*/ 1551070 w 1964282"/>
              <a:gd name="connsiteY5" fmla="*/ 21803 h 929077"/>
              <a:gd name="connsiteX6" fmla="*/ 486275 w 1964282"/>
              <a:gd name="connsiteY6" fmla="*/ 69930 h 929077"/>
              <a:gd name="connsiteX7" fmla="*/ 143375 w 1964282"/>
              <a:gd name="connsiteY7" fmla="*/ 256419 h 9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82" h="929077">
                <a:moveTo>
                  <a:pt x="143375" y="256419"/>
                </a:moveTo>
                <a:cubicBezTo>
                  <a:pt x="64167" y="346656"/>
                  <a:pt x="-33088" y="502064"/>
                  <a:pt x="11028" y="611351"/>
                </a:cubicBezTo>
                <a:cubicBezTo>
                  <a:pt x="55144" y="720638"/>
                  <a:pt x="109286" y="874040"/>
                  <a:pt x="408070" y="912140"/>
                </a:cubicBezTo>
                <a:cubicBezTo>
                  <a:pt x="706854" y="950240"/>
                  <a:pt x="1554078" y="923169"/>
                  <a:pt x="1803733" y="839951"/>
                </a:cubicBezTo>
                <a:cubicBezTo>
                  <a:pt x="2053388" y="756733"/>
                  <a:pt x="1948113" y="549188"/>
                  <a:pt x="1906002" y="412830"/>
                </a:cubicBezTo>
                <a:cubicBezTo>
                  <a:pt x="1863891" y="276472"/>
                  <a:pt x="1787691" y="78953"/>
                  <a:pt x="1551070" y="21803"/>
                </a:cubicBezTo>
                <a:cubicBezTo>
                  <a:pt x="1314449" y="-35347"/>
                  <a:pt x="718885" y="33835"/>
                  <a:pt x="486275" y="69930"/>
                </a:cubicBezTo>
                <a:cubicBezTo>
                  <a:pt x="253665" y="106025"/>
                  <a:pt x="222583" y="166182"/>
                  <a:pt x="143375" y="25641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Forme libre : forme 13">
            <a:extLst>
              <a:ext uri="{FF2B5EF4-FFF2-40B4-BE49-F238E27FC236}">
                <a16:creationId xmlns:a16="http://schemas.microsoft.com/office/drawing/2014/main" id="{DCA47AE9-11DD-6A11-6E25-001A8439CB50}"/>
              </a:ext>
            </a:extLst>
          </p:cNvPr>
          <p:cNvSpPr/>
          <p:nvPr/>
        </p:nvSpPr>
        <p:spPr>
          <a:xfrm>
            <a:off x="1375958" y="403058"/>
            <a:ext cx="4399200" cy="830610"/>
          </a:xfrm>
          <a:custGeom>
            <a:avLst/>
            <a:gdLst>
              <a:gd name="connsiteX0" fmla="*/ 188147 w 4399200"/>
              <a:gd name="connsiteY0" fmla="*/ 0 h 830610"/>
              <a:gd name="connsiteX1" fmla="*/ 146037 w 4399200"/>
              <a:gd name="connsiteY1" fmla="*/ 757989 h 830610"/>
              <a:gd name="connsiteX2" fmla="*/ 1800379 w 4399200"/>
              <a:gd name="connsiteY2" fmla="*/ 794084 h 830610"/>
              <a:gd name="connsiteX3" fmla="*/ 4399200 w 4399200"/>
              <a:gd name="connsiteY3" fmla="*/ 703847 h 830610"/>
            </a:gdLst>
            <a:ahLst/>
            <a:cxnLst>
              <a:cxn ang="0">
                <a:pos x="connsiteX0" y="connsiteY0"/>
              </a:cxn>
              <a:cxn ang="0">
                <a:pos x="connsiteX1" y="connsiteY1"/>
              </a:cxn>
              <a:cxn ang="0">
                <a:pos x="connsiteX2" y="connsiteY2"/>
              </a:cxn>
              <a:cxn ang="0">
                <a:pos x="connsiteX3" y="connsiteY3"/>
              </a:cxn>
            </a:cxnLst>
            <a:rect l="l" t="t" r="r" b="b"/>
            <a:pathLst>
              <a:path w="4399200" h="830610">
                <a:moveTo>
                  <a:pt x="188147" y="0"/>
                </a:moveTo>
                <a:cubicBezTo>
                  <a:pt x="32739" y="312821"/>
                  <a:pt x="-122668" y="625642"/>
                  <a:pt x="146037" y="757989"/>
                </a:cubicBezTo>
                <a:cubicBezTo>
                  <a:pt x="414742" y="890336"/>
                  <a:pt x="1091519" y="803108"/>
                  <a:pt x="1800379" y="794084"/>
                </a:cubicBezTo>
                <a:cubicBezTo>
                  <a:pt x="2509239" y="785060"/>
                  <a:pt x="3973082" y="712871"/>
                  <a:pt x="4399200" y="703847"/>
                </a:cubicBez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4A8FE0-F867-CEA1-A80A-5911001AE6E2}"/>
              </a:ext>
            </a:extLst>
          </p:cNvPr>
          <p:cNvSpPr txBox="1"/>
          <p:nvPr/>
        </p:nvSpPr>
        <p:spPr>
          <a:xfrm>
            <a:off x="1664232" y="377613"/>
            <a:ext cx="4296735"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que vous décidez de prendre un forfait de ski pour la semaine. Arrivé au guichet, on va vous demander tout plein d'informations.</a:t>
            </a:r>
          </a:p>
        </p:txBody>
      </p:sp>
      <p:sp>
        <p:nvSpPr>
          <p:cNvPr id="26" name="ZoneTexte 25">
            <a:extLst>
              <a:ext uri="{FF2B5EF4-FFF2-40B4-BE49-F238E27FC236}">
                <a16:creationId xmlns:a16="http://schemas.microsoft.com/office/drawing/2014/main" id="{E4453481-B1B5-5414-CAC0-9933B81760EB}"/>
              </a:ext>
            </a:extLst>
          </p:cNvPr>
          <p:cNvSpPr txBox="1"/>
          <p:nvPr/>
        </p:nvSpPr>
        <p:spPr>
          <a:xfrm>
            <a:off x="3750315" y="1692473"/>
            <a:ext cx="202484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il me faudrait un forfait pour la semaine.</a:t>
            </a:r>
          </a:p>
        </p:txBody>
      </p:sp>
      <p:sp>
        <p:nvSpPr>
          <p:cNvPr id="30" name="Forme libre : forme 29">
            <a:extLst>
              <a:ext uri="{FF2B5EF4-FFF2-40B4-BE49-F238E27FC236}">
                <a16:creationId xmlns:a16="http://schemas.microsoft.com/office/drawing/2014/main" id="{911125EA-6001-2ECA-AF1E-933C6FDAD458}"/>
              </a:ext>
            </a:extLst>
          </p:cNvPr>
          <p:cNvSpPr/>
          <p:nvPr/>
        </p:nvSpPr>
        <p:spPr>
          <a:xfrm rot="1684790">
            <a:off x="3689348" y="2449099"/>
            <a:ext cx="339887" cy="782052"/>
          </a:xfrm>
          <a:custGeom>
            <a:avLst/>
            <a:gdLst>
              <a:gd name="connsiteX0" fmla="*/ 475248 w 535230"/>
              <a:gd name="connsiteY0" fmla="*/ 0 h 782052"/>
              <a:gd name="connsiteX1" fmla="*/ 493295 w 535230"/>
              <a:gd name="connsiteY1" fmla="*/ 475247 h 782052"/>
              <a:gd name="connsiteX2" fmla="*/ 0 w 535230"/>
              <a:gd name="connsiteY2" fmla="*/ 782052 h 782052"/>
            </a:gdLst>
            <a:ahLst/>
            <a:cxnLst>
              <a:cxn ang="0">
                <a:pos x="connsiteX0" y="connsiteY0"/>
              </a:cxn>
              <a:cxn ang="0">
                <a:pos x="connsiteX1" y="connsiteY1"/>
              </a:cxn>
              <a:cxn ang="0">
                <a:pos x="connsiteX2" y="connsiteY2"/>
              </a:cxn>
            </a:cxnLst>
            <a:rect l="l" t="t" r="r" b="b"/>
            <a:pathLst>
              <a:path w="535230" h="782052">
                <a:moveTo>
                  <a:pt x="475248" y="0"/>
                </a:moveTo>
                <a:cubicBezTo>
                  <a:pt x="523875" y="172452"/>
                  <a:pt x="572503" y="344905"/>
                  <a:pt x="493295" y="475247"/>
                </a:cubicBezTo>
                <a:cubicBezTo>
                  <a:pt x="414087" y="605589"/>
                  <a:pt x="207043" y="693820"/>
                  <a:pt x="0" y="78205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5C78A0F4-309E-F129-ACB8-7493EB614F4A}"/>
              </a:ext>
            </a:extLst>
          </p:cNvPr>
          <p:cNvSpPr txBox="1"/>
          <p:nvPr/>
        </p:nvSpPr>
        <p:spPr>
          <a:xfrm>
            <a:off x="490879" y="2588329"/>
            <a:ext cx="1716246" cy="1384995"/>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Alors, il me faudra, une photo d'identité, votre justificatif de domicile et une pièce d'identité.</a:t>
            </a:r>
          </a:p>
        </p:txBody>
      </p:sp>
      <p:sp>
        <p:nvSpPr>
          <p:cNvPr id="36" name="Forme libre : forme 35">
            <a:extLst>
              <a:ext uri="{FF2B5EF4-FFF2-40B4-BE49-F238E27FC236}">
                <a16:creationId xmlns:a16="http://schemas.microsoft.com/office/drawing/2014/main" id="{75E3F7DC-8B15-C486-4BCD-AEECD8141432}"/>
              </a:ext>
            </a:extLst>
          </p:cNvPr>
          <p:cNvSpPr/>
          <p:nvPr/>
        </p:nvSpPr>
        <p:spPr>
          <a:xfrm>
            <a:off x="2279984" y="3125788"/>
            <a:ext cx="631658" cy="56565"/>
          </a:xfrm>
          <a:custGeom>
            <a:avLst/>
            <a:gdLst>
              <a:gd name="connsiteX0" fmla="*/ 0 w 631658"/>
              <a:gd name="connsiteY0" fmla="*/ 14454 h 56565"/>
              <a:gd name="connsiteX1" fmla="*/ 276727 w 631658"/>
              <a:gd name="connsiteY1" fmla="*/ 2423 h 56565"/>
              <a:gd name="connsiteX2" fmla="*/ 631658 w 631658"/>
              <a:gd name="connsiteY2" fmla="*/ 56565 h 56565"/>
            </a:gdLst>
            <a:ahLst/>
            <a:cxnLst>
              <a:cxn ang="0">
                <a:pos x="connsiteX0" y="connsiteY0"/>
              </a:cxn>
              <a:cxn ang="0">
                <a:pos x="connsiteX1" y="connsiteY1"/>
              </a:cxn>
              <a:cxn ang="0">
                <a:pos x="connsiteX2" y="connsiteY2"/>
              </a:cxn>
            </a:cxnLst>
            <a:rect l="l" t="t" r="r" b="b"/>
            <a:pathLst>
              <a:path w="631658" h="56565">
                <a:moveTo>
                  <a:pt x="0" y="14454"/>
                </a:moveTo>
                <a:cubicBezTo>
                  <a:pt x="85725" y="4929"/>
                  <a:pt x="171451" y="-4595"/>
                  <a:pt x="276727" y="2423"/>
                </a:cubicBezTo>
                <a:cubicBezTo>
                  <a:pt x="382003" y="9441"/>
                  <a:pt x="506830" y="33003"/>
                  <a:pt x="631658" y="5656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3962532-9591-3565-B136-F516E9332B59}"/>
              </a:ext>
            </a:extLst>
          </p:cNvPr>
          <p:cNvSpPr txBox="1"/>
          <p:nvPr/>
        </p:nvSpPr>
        <p:spPr>
          <a:xfrm>
            <a:off x="6177163" y="377613"/>
            <a:ext cx="3520290"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avec Azure AD, lorsque vous vous authentifiez avec votre SPN, vous devez fournir plusieurs informations pour valider votre identité.</a:t>
            </a:r>
          </a:p>
        </p:txBody>
      </p:sp>
      <p:pic>
        <p:nvPicPr>
          <p:cNvPr id="43" name="Image 42" descr="Une image contenant sombre&#10;&#10;Description générée automatiquement">
            <a:extLst>
              <a:ext uri="{FF2B5EF4-FFF2-40B4-BE49-F238E27FC236}">
                <a16:creationId xmlns:a16="http://schemas.microsoft.com/office/drawing/2014/main" id="{C8535326-0DD8-0C37-56F3-BB4FF6256B77}"/>
              </a:ext>
            </a:extLst>
          </p:cNvPr>
          <p:cNvPicPr>
            <a:picLocks noChangeAspect="1"/>
          </p:cNvPicPr>
          <p:nvPr/>
        </p:nvPicPr>
        <p:blipFill rotWithShape="1">
          <a:blip r:embed="rId2">
            <a:extLst>
              <a:ext uri="{28A0092B-C50C-407E-A947-70E740481C1C}">
                <a14:useLocalDpi xmlns:a14="http://schemas.microsoft.com/office/drawing/2010/main" val="0"/>
              </a:ext>
            </a:extLst>
          </a:blip>
          <a:srcRect l="23882" t="22951" r="67730" b="53096"/>
          <a:stretch/>
        </p:blipFill>
        <p:spPr>
          <a:xfrm>
            <a:off x="9218959" y="660311"/>
            <a:ext cx="2830923" cy="3509644"/>
          </a:xfrm>
          <a:prstGeom prst="rect">
            <a:avLst/>
          </a:prstGeom>
        </p:spPr>
      </p:pic>
      <p:sp>
        <p:nvSpPr>
          <p:cNvPr id="44" name="Forme libre : forme 43">
            <a:extLst>
              <a:ext uri="{FF2B5EF4-FFF2-40B4-BE49-F238E27FC236}">
                <a16:creationId xmlns:a16="http://schemas.microsoft.com/office/drawing/2014/main" id="{3EF3EA17-279B-7D13-BC4F-3032B4CCB147}"/>
              </a:ext>
            </a:extLst>
          </p:cNvPr>
          <p:cNvSpPr/>
          <p:nvPr/>
        </p:nvSpPr>
        <p:spPr>
          <a:xfrm>
            <a:off x="6241726" y="445774"/>
            <a:ext cx="3520290" cy="954107"/>
          </a:xfrm>
          <a:custGeom>
            <a:avLst/>
            <a:gdLst>
              <a:gd name="connsiteX0" fmla="*/ 2225843 w 2248992"/>
              <a:gd name="connsiteY0" fmla="*/ 0 h 1598839"/>
              <a:gd name="connsiteX1" fmla="*/ 2129590 w 2248992"/>
              <a:gd name="connsiteY1" fmla="*/ 1197142 h 1598839"/>
              <a:gd name="connsiteX2" fmla="*/ 1299411 w 2248992"/>
              <a:gd name="connsiteY2" fmla="*/ 1582152 h 1598839"/>
              <a:gd name="connsiteX3" fmla="*/ 0 w 2248992"/>
              <a:gd name="connsiteY3" fmla="*/ 1528010 h 1598839"/>
            </a:gdLst>
            <a:ahLst/>
            <a:cxnLst>
              <a:cxn ang="0">
                <a:pos x="connsiteX0" y="connsiteY0"/>
              </a:cxn>
              <a:cxn ang="0">
                <a:pos x="connsiteX1" y="connsiteY1"/>
              </a:cxn>
              <a:cxn ang="0">
                <a:pos x="connsiteX2" y="connsiteY2"/>
              </a:cxn>
              <a:cxn ang="0">
                <a:pos x="connsiteX3" y="connsiteY3"/>
              </a:cxn>
            </a:cxnLst>
            <a:rect l="l" t="t" r="r" b="b"/>
            <a:pathLst>
              <a:path w="2248992" h="1598839">
                <a:moveTo>
                  <a:pt x="2225843" y="0"/>
                </a:moveTo>
                <a:cubicBezTo>
                  <a:pt x="2254919" y="466725"/>
                  <a:pt x="2283995" y="933450"/>
                  <a:pt x="2129590" y="1197142"/>
                </a:cubicBezTo>
                <a:cubicBezTo>
                  <a:pt x="1975185" y="1460834"/>
                  <a:pt x="1654343" y="1527007"/>
                  <a:pt x="1299411" y="1582152"/>
                </a:cubicBezTo>
                <a:cubicBezTo>
                  <a:pt x="944479" y="1637297"/>
                  <a:pt x="214563" y="1539039"/>
                  <a:pt x="0" y="152801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25DAE625-1769-DD60-C008-E0757355121D}"/>
              </a:ext>
            </a:extLst>
          </p:cNvPr>
          <p:cNvSpPr txBox="1"/>
          <p:nvPr/>
        </p:nvSpPr>
        <p:spPr>
          <a:xfrm>
            <a:off x="6204007" y="2899139"/>
            <a:ext cx="3285674"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Un peu </a:t>
            </a:r>
            <a:r>
              <a:rPr lang="fr-FR" sz="1400" b="1" spc="-100" dirty="0" err="1">
                <a:latin typeface="Cavolini" panose="03000502040302020204" pitchFamily="66" charset="0"/>
                <a:cs typeface="Cavolini" panose="03000502040302020204" pitchFamily="66" charset="0"/>
              </a:rPr>
              <a:t>lourding</a:t>
            </a:r>
            <a:r>
              <a:rPr lang="fr-FR" sz="1400" b="1" spc="-100" dirty="0">
                <a:latin typeface="Cavolini" panose="03000502040302020204" pitchFamily="66" charset="0"/>
                <a:cs typeface="Cavolini" panose="03000502040302020204" pitchFamily="66" charset="0"/>
              </a:rPr>
              <a:t> vous allez me dire. Et ce n'est pas faux. Surtout lorsque le service que vous voulez identifier est une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Azure, une SQL </a:t>
            </a:r>
            <a:r>
              <a:rPr lang="fr-FR" sz="1400" b="1" spc="-100" dirty="0" err="1">
                <a:latin typeface="Cavolini" panose="03000502040302020204" pitchFamily="66" charset="0"/>
                <a:cs typeface="Cavolini" panose="03000502040302020204" pitchFamily="66" charset="0"/>
              </a:rPr>
              <a:t>database</a:t>
            </a:r>
            <a:r>
              <a:rPr lang="fr-FR" sz="1400" b="1" spc="-100" dirty="0">
                <a:latin typeface="Cavolini" panose="03000502040302020204" pitchFamily="66" charset="0"/>
                <a:cs typeface="Cavolini" panose="03000502040302020204" pitchFamily="66" charset="0"/>
              </a:rPr>
              <a:t>,… bref, une ressource Azure. C'est pour ça qu'il y a les SMI.</a:t>
            </a:r>
          </a:p>
        </p:txBody>
      </p:sp>
      <p:sp>
        <p:nvSpPr>
          <p:cNvPr id="47" name="Forme libre : forme 46">
            <a:extLst>
              <a:ext uri="{FF2B5EF4-FFF2-40B4-BE49-F238E27FC236}">
                <a16:creationId xmlns:a16="http://schemas.microsoft.com/office/drawing/2014/main" id="{8A7FBAAF-4450-96CC-B0CE-EBFD03D69C11}"/>
              </a:ext>
            </a:extLst>
          </p:cNvPr>
          <p:cNvSpPr/>
          <p:nvPr/>
        </p:nvSpPr>
        <p:spPr>
          <a:xfrm>
            <a:off x="6274468" y="2790014"/>
            <a:ext cx="3211987" cy="1372912"/>
          </a:xfrm>
          <a:custGeom>
            <a:avLst/>
            <a:gdLst>
              <a:gd name="connsiteX0" fmla="*/ 0 w 3211987"/>
              <a:gd name="connsiteY0" fmla="*/ 55454 h 1372912"/>
              <a:gd name="connsiteX1" fmla="*/ 2340143 w 3211987"/>
              <a:gd name="connsiteY1" fmla="*/ 7328 h 1372912"/>
              <a:gd name="connsiteX2" fmla="*/ 3092116 w 3211987"/>
              <a:gd name="connsiteY2" fmla="*/ 193818 h 1372912"/>
              <a:gd name="connsiteX3" fmla="*/ 3200400 w 3211987"/>
              <a:gd name="connsiteY3" fmla="*/ 1372912 h 1372912"/>
            </a:gdLst>
            <a:ahLst/>
            <a:cxnLst>
              <a:cxn ang="0">
                <a:pos x="connsiteX0" y="connsiteY0"/>
              </a:cxn>
              <a:cxn ang="0">
                <a:pos x="connsiteX1" y="connsiteY1"/>
              </a:cxn>
              <a:cxn ang="0">
                <a:pos x="connsiteX2" y="connsiteY2"/>
              </a:cxn>
              <a:cxn ang="0">
                <a:pos x="connsiteX3" y="connsiteY3"/>
              </a:cxn>
            </a:cxnLst>
            <a:rect l="l" t="t" r="r" b="b"/>
            <a:pathLst>
              <a:path w="3211987" h="1372912">
                <a:moveTo>
                  <a:pt x="0" y="55454"/>
                </a:moveTo>
                <a:cubicBezTo>
                  <a:pt x="912395" y="19860"/>
                  <a:pt x="1824790" y="-15733"/>
                  <a:pt x="2340143" y="7328"/>
                </a:cubicBezTo>
                <a:cubicBezTo>
                  <a:pt x="2855496" y="30389"/>
                  <a:pt x="2948740" y="-33779"/>
                  <a:pt x="3092116" y="193818"/>
                </a:cubicBezTo>
                <a:cubicBezTo>
                  <a:pt x="3235492" y="421415"/>
                  <a:pt x="3217946" y="897163"/>
                  <a:pt x="3200400" y="137291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EFEF42C4-52BE-02C6-7A24-9ABB016F168F}"/>
              </a:ext>
            </a:extLst>
          </p:cNvPr>
          <p:cNvSpPr/>
          <p:nvPr/>
        </p:nvSpPr>
        <p:spPr>
          <a:xfrm>
            <a:off x="9011653" y="1413711"/>
            <a:ext cx="733926" cy="709863"/>
          </a:xfrm>
          <a:custGeom>
            <a:avLst/>
            <a:gdLst>
              <a:gd name="connsiteX0" fmla="*/ 0 w 733926"/>
              <a:gd name="connsiteY0" fmla="*/ 0 h 709863"/>
              <a:gd name="connsiteX1" fmla="*/ 150394 w 733926"/>
              <a:gd name="connsiteY1" fmla="*/ 463215 h 709863"/>
              <a:gd name="connsiteX2" fmla="*/ 733926 w 733926"/>
              <a:gd name="connsiteY2" fmla="*/ 709863 h 709863"/>
            </a:gdLst>
            <a:ahLst/>
            <a:cxnLst>
              <a:cxn ang="0">
                <a:pos x="connsiteX0" y="connsiteY0"/>
              </a:cxn>
              <a:cxn ang="0">
                <a:pos x="connsiteX1" y="connsiteY1"/>
              </a:cxn>
              <a:cxn ang="0">
                <a:pos x="connsiteX2" y="connsiteY2"/>
              </a:cxn>
            </a:cxnLst>
            <a:rect l="l" t="t" r="r" b="b"/>
            <a:pathLst>
              <a:path w="733926" h="709863">
                <a:moveTo>
                  <a:pt x="0" y="0"/>
                </a:moveTo>
                <a:cubicBezTo>
                  <a:pt x="14036" y="172452"/>
                  <a:pt x="28073" y="344905"/>
                  <a:pt x="150394" y="463215"/>
                </a:cubicBezTo>
                <a:cubicBezTo>
                  <a:pt x="272715" y="581525"/>
                  <a:pt x="503320" y="645694"/>
                  <a:pt x="733926" y="7098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E104B18A-A25A-BF09-0370-BC3161EDC24A}"/>
              </a:ext>
            </a:extLst>
          </p:cNvPr>
          <p:cNvSpPr/>
          <p:nvPr/>
        </p:nvSpPr>
        <p:spPr>
          <a:xfrm>
            <a:off x="9192126" y="2565262"/>
            <a:ext cx="751974" cy="195985"/>
          </a:xfrm>
          <a:custGeom>
            <a:avLst/>
            <a:gdLst>
              <a:gd name="connsiteX0" fmla="*/ 0 w 751974"/>
              <a:gd name="connsiteY0" fmla="*/ 195985 h 195985"/>
              <a:gd name="connsiteX1" fmla="*/ 270711 w 751974"/>
              <a:gd name="connsiteY1" fmla="*/ 15512 h 195985"/>
              <a:gd name="connsiteX2" fmla="*/ 751974 w 751974"/>
              <a:gd name="connsiteY2" fmla="*/ 21527 h 195985"/>
            </a:gdLst>
            <a:ahLst/>
            <a:cxnLst>
              <a:cxn ang="0">
                <a:pos x="connsiteX0" y="connsiteY0"/>
              </a:cxn>
              <a:cxn ang="0">
                <a:pos x="connsiteX1" y="connsiteY1"/>
              </a:cxn>
              <a:cxn ang="0">
                <a:pos x="connsiteX2" y="connsiteY2"/>
              </a:cxn>
            </a:cxnLst>
            <a:rect l="l" t="t" r="r" b="b"/>
            <a:pathLst>
              <a:path w="751974" h="195985">
                <a:moveTo>
                  <a:pt x="0" y="195985"/>
                </a:moveTo>
                <a:cubicBezTo>
                  <a:pt x="72691" y="120286"/>
                  <a:pt x="145382" y="44588"/>
                  <a:pt x="270711" y="15512"/>
                </a:cubicBezTo>
                <a:cubicBezTo>
                  <a:pt x="396040" y="-13564"/>
                  <a:pt x="574007" y="3981"/>
                  <a:pt x="751974" y="2152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19" name="Image 18" descr="Une image contenant texte, sombre&#10;&#10;Description générée automatiquement">
            <a:extLst>
              <a:ext uri="{FF2B5EF4-FFF2-40B4-BE49-F238E27FC236}">
                <a16:creationId xmlns:a16="http://schemas.microsoft.com/office/drawing/2014/main" id="{35203FC2-9173-1310-B7B4-FCC01751B19A}"/>
              </a:ext>
            </a:extLst>
          </p:cNvPr>
          <p:cNvPicPr>
            <a:picLocks noChangeAspect="1"/>
          </p:cNvPicPr>
          <p:nvPr/>
        </p:nvPicPr>
        <p:blipFill rotWithShape="1">
          <a:blip r:embed="rId2">
            <a:extLst>
              <a:ext uri="{28A0092B-C50C-407E-A947-70E740481C1C}">
                <a14:useLocalDpi xmlns:a14="http://schemas.microsoft.com/office/drawing/2010/main" val="0"/>
              </a:ext>
            </a:extLst>
          </a:blip>
          <a:srcRect l="63602" r="9095" b="55115"/>
          <a:stretch/>
        </p:blipFill>
        <p:spPr>
          <a:xfrm flipH="1">
            <a:off x="579737" y="1123054"/>
            <a:ext cx="4605772" cy="3287399"/>
          </a:xfrm>
          <a:prstGeom prst="rect">
            <a:avLst/>
          </a:prstGeom>
        </p:spPr>
      </p:pic>
      <p:sp>
        <p:nvSpPr>
          <p:cNvPr id="13" name="Forme libre : forme 12">
            <a:extLst>
              <a:ext uri="{FF2B5EF4-FFF2-40B4-BE49-F238E27FC236}">
                <a16:creationId xmlns:a16="http://schemas.microsoft.com/office/drawing/2014/main" id="{8336F929-FE7D-9D4A-AD11-25AC86CC4EF1}"/>
              </a:ext>
            </a:extLst>
          </p:cNvPr>
          <p:cNvSpPr/>
          <p:nvPr/>
        </p:nvSpPr>
        <p:spPr>
          <a:xfrm>
            <a:off x="3559326" y="2079815"/>
            <a:ext cx="1278614" cy="858040"/>
          </a:xfrm>
          <a:custGeom>
            <a:avLst/>
            <a:gdLst>
              <a:gd name="connsiteX0" fmla="*/ 286342 w 1278614"/>
              <a:gd name="connsiteY0" fmla="*/ 92696 h 858040"/>
              <a:gd name="connsiteX1" fmla="*/ 967278 w 1278614"/>
              <a:gd name="connsiteY1" fmla="*/ 14874 h 858040"/>
              <a:gd name="connsiteX2" fmla="*/ 1278563 w 1278614"/>
              <a:gd name="connsiteY2" fmla="*/ 391011 h 858040"/>
              <a:gd name="connsiteX3" fmla="*/ 986734 w 1278614"/>
              <a:gd name="connsiteY3" fmla="*/ 793087 h 858040"/>
              <a:gd name="connsiteX4" fmla="*/ 403074 w 1278614"/>
              <a:gd name="connsiteY4" fmla="*/ 838483 h 858040"/>
              <a:gd name="connsiteX5" fmla="*/ 20453 w 1278614"/>
              <a:gd name="connsiteY5" fmla="*/ 598534 h 858040"/>
              <a:gd name="connsiteX6" fmla="*/ 78819 w 1278614"/>
              <a:gd name="connsiteY6" fmla="*/ 254823 h 858040"/>
              <a:gd name="connsiteX7" fmla="*/ 286342 w 1278614"/>
              <a:gd name="connsiteY7" fmla="*/ 92696 h 85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614" h="858040">
                <a:moveTo>
                  <a:pt x="286342" y="92696"/>
                </a:moveTo>
                <a:cubicBezTo>
                  <a:pt x="434419" y="52704"/>
                  <a:pt x="801908" y="-34845"/>
                  <a:pt x="967278" y="14874"/>
                </a:cubicBezTo>
                <a:cubicBezTo>
                  <a:pt x="1132648" y="64593"/>
                  <a:pt x="1275320" y="261309"/>
                  <a:pt x="1278563" y="391011"/>
                </a:cubicBezTo>
                <a:cubicBezTo>
                  <a:pt x="1281806" y="520713"/>
                  <a:pt x="1132649" y="718508"/>
                  <a:pt x="986734" y="793087"/>
                </a:cubicBezTo>
                <a:cubicBezTo>
                  <a:pt x="840819" y="867666"/>
                  <a:pt x="564121" y="870909"/>
                  <a:pt x="403074" y="838483"/>
                </a:cubicBezTo>
                <a:cubicBezTo>
                  <a:pt x="242027" y="806057"/>
                  <a:pt x="74495" y="695811"/>
                  <a:pt x="20453" y="598534"/>
                </a:cubicBezTo>
                <a:cubicBezTo>
                  <a:pt x="-33589" y="501257"/>
                  <a:pt x="31262" y="340210"/>
                  <a:pt x="78819" y="254823"/>
                </a:cubicBezTo>
                <a:cubicBezTo>
                  <a:pt x="126376" y="169436"/>
                  <a:pt x="138265" y="132688"/>
                  <a:pt x="286342" y="9269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 forme 7">
            <a:extLst>
              <a:ext uri="{FF2B5EF4-FFF2-40B4-BE49-F238E27FC236}">
                <a16:creationId xmlns:a16="http://schemas.microsoft.com/office/drawing/2014/main" id="{F586B697-8BA9-5FB1-A0D2-AF3B24C43A17}"/>
              </a:ext>
            </a:extLst>
          </p:cNvPr>
          <p:cNvSpPr/>
          <p:nvPr/>
        </p:nvSpPr>
        <p:spPr>
          <a:xfrm>
            <a:off x="604114" y="1112040"/>
            <a:ext cx="2388269" cy="1012422"/>
          </a:xfrm>
          <a:custGeom>
            <a:avLst/>
            <a:gdLst>
              <a:gd name="connsiteX0" fmla="*/ 367650 w 2474845"/>
              <a:gd name="connsiteY0" fmla="*/ 19063 h 1012422"/>
              <a:gd name="connsiteX1" fmla="*/ 24750 w 2474845"/>
              <a:gd name="connsiteY1" fmla="*/ 91252 h 1012422"/>
              <a:gd name="connsiteX2" fmla="*/ 139050 w 2474845"/>
              <a:gd name="connsiteY2" fmla="*/ 849242 h 1012422"/>
              <a:gd name="connsiteX3" fmla="*/ 1029386 w 2474845"/>
              <a:gd name="connsiteY3" fmla="*/ 987605 h 1012422"/>
              <a:gd name="connsiteX4" fmla="*/ 2250592 w 2474845"/>
              <a:gd name="connsiteY4" fmla="*/ 933463 h 1012422"/>
              <a:gd name="connsiteX5" fmla="*/ 2449113 w 2474845"/>
              <a:gd name="connsiteY5" fmla="*/ 241647 h 1012422"/>
              <a:gd name="connsiteX6" fmla="*/ 1925739 w 2474845"/>
              <a:gd name="connsiteY6" fmla="*/ 19063 h 1012422"/>
              <a:gd name="connsiteX7" fmla="*/ 367650 w 2474845"/>
              <a:gd name="connsiteY7" fmla="*/ 19063 h 1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845" h="1012422">
                <a:moveTo>
                  <a:pt x="367650" y="19063"/>
                </a:moveTo>
                <a:cubicBezTo>
                  <a:pt x="50819" y="31094"/>
                  <a:pt x="62850" y="-47111"/>
                  <a:pt x="24750" y="91252"/>
                </a:cubicBezTo>
                <a:cubicBezTo>
                  <a:pt x="-13350" y="229615"/>
                  <a:pt x="-28389" y="699850"/>
                  <a:pt x="139050" y="849242"/>
                </a:cubicBezTo>
                <a:cubicBezTo>
                  <a:pt x="306489" y="998634"/>
                  <a:pt x="677462" y="973568"/>
                  <a:pt x="1029386" y="987605"/>
                </a:cubicBezTo>
                <a:cubicBezTo>
                  <a:pt x="1381310" y="1001642"/>
                  <a:pt x="2013971" y="1057789"/>
                  <a:pt x="2250592" y="933463"/>
                </a:cubicBezTo>
                <a:cubicBezTo>
                  <a:pt x="2487213" y="809137"/>
                  <a:pt x="2503255" y="394047"/>
                  <a:pt x="2449113" y="241647"/>
                </a:cubicBezTo>
                <a:cubicBezTo>
                  <a:pt x="2394971" y="89247"/>
                  <a:pt x="2270644" y="55158"/>
                  <a:pt x="1925739" y="19063"/>
                </a:cubicBezTo>
                <a:cubicBezTo>
                  <a:pt x="1580834" y="-17032"/>
                  <a:pt x="684481" y="7032"/>
                  <a:pt x="367650" y="1906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3690840" y="5241941"/>
            <a:ext cx="5012258" cy="70101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6257894" y="340001"/>
            <a:ext cx="3054720" cy="1600438"/>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C'est pareil pour la SMI, acronyme de System-</a:t>
            </a:r>
            <a:r>
              <a:rPr lang="fr-FR" sz="1400" b="1" spc="-100" dirty="0" err="1">
                <a:effectLst/>
                <a:latin typeface="Cavolini" panose="03000502040302020204" pitchFamily="66" charset="0"/>
                <a:cs typeface="Cavolini" panose="03000502040302020204" pitchFamily="66" charset="0"/>
              </a:rPr>
              <a:t>assigned</a:t>
            </a:r>
            <a:r>
              <a:rPr lang="fr-FR" sz="1400" b="1" spc="-100" dirty="0">
                <a:effectLst/>
                <a:latin typeface="Cavolini" panose="03000502040302020204" pitchFamily="66" charset="0"/>
                <a:cs typeface="Cavolini" panose="03000502040302020204" pitchFamily="66" charset="0"/>
              </a:rPr>
              <a:t> </a:t>
            </a:r>
            <a:r>
              <a:rPr lang="fr-FR" sz="1400" b="1" spc="-100" dirty="0" err="1">
                <a:effectLst/>
                <a:latin typeface="Cavolini" panose="03000502040302020204" pitchFamily="66" charset="0"/>
                <a:cs typeface="Cavolini" panose="03000502040302020204" pitchFamily="66" charset="0"/>
              </a:rPr>
              <a:t>Managed</a:t>
            </a:r>
            <a:r>
              <a:rPr lang="fr-FR" sz="1400" b="1" spc="-100" dirty="0">
                <a:effectLst/>
                <a:latin typeface="Cavolini" panose="03000502040302020204" pitchFamily="66" charset="0"/>
                <a:cs typeface="Cavolini" panose="03000502040302020204" pitchFamily="66" charset="0"/>
              </a:rPr>
              <a:t> Identity. l'Azure Active Directory fait confiance aux ressources Azure et donc ne demande pas d'implémenter de système d'authentification complexe.</a:t>
            </a:r>
          </a:p>
        </p:txBody>
      </p:sp>
      <p:sp>
        <p:nvSpPr>
          <p:cNvPr id="11" name="Forme libre : forme 10">
            <a:extLst>
              <a:ext uri="{FF2B5EF4-FFF2-40B4-BE49-F238E27FC236}">
                <a16:creationId xmlns:a16="http://schemas.microsoft.com/office/drawing/2014/main" id="{C629C6E9-1CA8-5E8F-459B-0EBEE97BEBFD}"/>
              </a:ext>
            </a:extLst>
          </p:cNvPr>
          <p:cNvSpPr/>
          <p:nvPr/>
        </p:nvSpPr>
        <p:spPr>
          <a:xfrm>
            <a:off x="373378" y="475247"/>
            <a:ext cx="5341622" cy="586892"/>
          </a:xfrm>
          <a:custGeom>
            <a:avLst/>
            <a:gdLst>
              <a:gd name="connsiteX0" fmla="*/ 71434 w 5046492"/>
              <a:gd name="connsiteY0" fmla="*/ 0 h 881410"/>
              <a:gd name="connsiteX1" fmla="*/ 107529 w 5046492"/>
              <a:gd name="connsiteY1" fmla="*/ 788069 h 881410"/>
              <a:gd name="connsiteX2" fmla="*/ 1094118 w 5046492"/>
              <a:gd name="connsiteY2" fmla="*/ 866274 h 881410"/>
              <a:gd name="connsiteX3" fmla="*/ 5046492 w 5046492"/>
              <a:gd name="connsiteY3" fmla="*/ 812132 h 881410"/>
            </a:gdLst>
            <a:ahLst/>
            <a:cxnLst>
              <a:cxn ang="0">
                <a:pos x="connsiteX0" y="connsiteY0"/>
              </a:cxn>
              <a:cxn ang="0">
                <a:pos x="connsiteX1" y="connsiteY1"/>
              </a:cxn>
              <a:cxn ang="0">
                <a:pos x="connsiteX2" y="connsiteY2"/>
              </a:cxn>
              <a:cxn ang="0">
                <a:pos x="connsiteX3" y="connsiteY3"/>
              </a:cxn>
            </a:cxnLst>
            <a:rect l="l" t="t" r="r" b="b"/>
            <a:pathLst>
              <a:path w="5046492" h="881410">
                <a:moveTo>
                  <a:pt x="71434" y="0"/>
                </a:moveTo>
                <a:cubicBezTo>
                  <a:pt x="4258" y="321845"/>
                  <a:pt x="-62918" y="643690"/>
                  <a:pt x="107529" y="788069"/>
                </a:cubicBezTo>
                <a:cubicBezTo>
                  <a:pt x="277976" y="932448"/>
                  <a:pt x="1094118" y="866274"/>
                  <a:pt x="1094118" y="866274"/>
                </a:cubicBezTo>
                <a:lnTo>
                  <a:pt x="5046492" y="812132"/>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65AB2BE8-2EA6-F7EA-10A4-8D93676BA6E8}"/>
              </a:ext>
            </a:extLst>
          </p:cNvPr>
          <p:cNvSpPr txBox="1"/>
          <p:nvPr/>
        </p:nvSpPr>
        <p:spPr>
          <a:xfrm>
            <a:off x="479259" y="314362"/>
            <a:ext cx="5376044"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maintenant que c'est Tony Parker qui décide de faire quelques descentes de piste dans sa station de Villard de Lens. Il est très probable qu’il puisse y aller comme il le souhaite.</a:t>
            </a:r>
          </a:p>
        </p:txBody>
      </p:sp>
      <p:pic>
        <p:nvPicPr>
          <p:cNvPr id="21" name="Image 20" descr="Une image contenant sombre&#10;&#10;Description générée automatiquement">
            <a:extLst>
              <a:ext uri="{FF2B5EF4-FFF2-40B4-BE49-F238E27FC236}">
                <a16:creationId xmlns:a16="http://schemas.microsoft.com/office/drawing/2014/main" id="{73C93DA1-801E-E9F9-BCAC-333F22EB0646}"/>
              </a:ext>
            </a:extLst>
          </p:cNvPr>
          <p:cNvPicPr>
            <a:picLocks noChangeAspect="1"/>
          </p:cNvPicPr>
          <p:nvPr/>
        </p:nvPicPr>
        <p:blipFill rotWithShape="1">
          <a:blip r:embed="rId3">
            <a:extLst>
              <a:ext uri="{28A0092B-C50C-407E-A947-70E740481C1C}">
                <a14:useLocalDpi xmlns:a14="http://schemas.microsoft.com/office/drawing/2010/main" val="0"/>
              </a:ext>
            </a:extLst>
          </a:blip>
          <a:srcRect l="13026" t="24429" r="79387" b="52614"/>
          <a:stretch/>
        </p:blipFill>
        <p:spPr>
          <a:xfrm rot="211861">
            <a:off x="9369422" y="1242493"/>
            <a:ext cx="2370986" cy="3114887"/>
          </a:xfrm>
          <a:prstGeom prst="rect">
            <a:avLst/>
          </a:prstGeom>
        </p:spPr>
      </p:pic>
      <p:sp>
        <p:nvSpPr>
          <p:cNvPr id="36" name="Forme libre : forme 35">
            <a:extLst>
              <a:ext uri="{FF2B5EF4-FFF2-40B4-BE49-F238E27FC236}">
                <a16:creationId xmlns:a16="http://schemas.microsoft.com/office/drawing/2014/main" id="{CE8C61F3-FA58-C166-9C55-DBE3CDC4B833}"/>
              </a:ext>
            </a:extLst>
          </p:cNvPr>
          <p:cNvSpPr/>
          <p:nvPr/>
        </p:nvSpPr>
        <p:spPr>
          <a:xfrm>
            <a:off x="8781645" y="5342997"/>
            <a:ext cx="1997242" cy="952914"/>
          </a:xfrm>
          <a:custGeom>
            <a:avLst/>
            <a:gdLst>
              <a:gd name="connsiteX0" fmla="*/ 30079 w 1997242"/>
              <a:gd name="connsiteY0" fmla="*/ 0 h 952914"/>
              <a:gd name="connsiteX1" fmla="*/ 60158 w 1997242"/>
              <a:gd name="connsiteY1" fmla="*/ 685800 h 952914"/>
              <a:gd name="connsiteX2" fmla="*/ 571500 w 1997242"/>
              <a:gd name="connsiteY2" fmla="*/ 950495 h 952914"/>
              <a:gd name="connsiteX3" fmla="*/ 1997242 w 1997242"/>
              <a:gd name="connsiteY3" fmla="*/ 824163 h 952914"/>
            </a:gdLst>
            <a:ahLst/>
            <a:cxnLst>
              <a:cxn ang="0">
                <a:pos x="connsiteX0" y="connsiteY0"/>
              </a:cxn>
              <a:cxn ang="0">
                <a:pos x="connsiteX1" y="connsiteY1"/>
              </a:cxn>
              <a:cxn ang="0">
                <a:pos x="connsiteX2" y="connsiteY2"/>
              </a:cxn>
              <a:cxn ang="0">
                <a:pos x="connsiteX3" y="connsiteY3"/>
              </a:cxn>
            </a:cxnLst>
            <a:rect l="l" t="t" r="r" b="b"/>
            <a:pathLst>
              <a:path w="1997242" h="952914">
                <a:moveTo>
                  <a:pt x="30079" y="0"/>
                </a:moveTo>
                <a:cubicBezTo>
                  <a:pt x="0" y="263692"/>
                  <a:pt x="-30079" y="527384"/>
                  <a:pt x="60158" y="685800"/>
                </a:cubicBezTo>
                <a:cubicBezTo>
                  <a:pt x="150395" y="844216"/>
                  <a:pt x="248653" y="927435"/>
                  <a:pt x="571500" y="950495"/>
                </a:cubicBezTo>
                <a:cubicBezTo>
                  <a:pt x="894347" y="973556"/>
                  <a:pt x="1997242" y="824163"/>
                  <a:pt x="1997242" y="8241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8" name="Forme libre : forme 37">
            <a:extLst>
              <a:ext uri="{FF2B5EF4-FFF2-40B4-BE49-F238E27FC236}">
                <a16:creationId xmlns:a16="http://schemas.microsoft.com/office/drawing/2014/main" id="{D3EEC3AD-306A-D4A6-F8DE-D88CF03D381D}"/>
              </a:ext>
            </a:extLst>
          </p:cNvPr>
          <p:cNvSpPr/>
          <p:nvPr/>
        </p:nvSpPr>
        <p:spPr>
          <a:xfrm>
            <a:off x="9694252" y="5177979"/>
            <a:ext cx="523374" cy="691816"/>
          </a:xfrm>
          <a:custGeom>
            <a:avLst/>
            <a:gdLst>
              <a:gd name="connsiteX0" fmla="*/ 523374 w 523374"/>
              <a:gd name="connsiteY0" fmla="*/ 0 h 691816"/>
              <a:gd name="connsiteX1" fmla="*/ 378995 w 523374"/>
              <a:gd name="connsiteY1" fmla="*/ 487279 h 691816"/>
              <a:gd name="connsiteX2" fmla="*/ 0 w 523374"/>
              <a:gd name="connsiteY2" fmla="*/ 691816 h 691816"/>
            </a:gdLst>
            <a:ahLst/>
            <a:cxnLst>
              <a:cxn ang="0">
                <a:pos x="connsiteX0" y="connsiteY0"/>
              </a:cxn>
              <a:cxn ang="0">
                <a:pos x="connsiteX1" y="connsiteY1"/>
              </a:cxn>
              <a:cxn ang="0">
                <a:pos x="connsiteX2" y="connsiteY2"/>
              </a:cxn>
            </a:cxnLst>
            <a:rect l="l" t="t" r="r" b="b"/>
            <a:pathLst>
              <a:path w="523374" h="691816">
                <a:moveTo>
                  <a:pt x="523374" y="0"/>
                </a:moveTo>
                <a:cubicBezTo>
                  <a:pt x="494799" y="185988"/>
                  <a:pt x="466224" y="371976"/>
                  <a:pt x="378995" y="487279"/>
                </a:cubicBezTo>
                <a:cubicBezTo>
                  <a:pt x="291766" y="602582"/>
                  <a:pt x="145883" y="647199"/>
                  <a:pt x="0" y="69181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7" name="ZoneTexte 16">
            <a:extLst>
              <a:ext uri="{FF2B5EF4-FFF2-40B4-BE49-F238E27FC236}">
                <a16:creationId xmlns:a16="http://schemas.microsoft.com/office/drawing/2014/main" id="{54E3E47B-961F-2003-1E38-1FA3256932A5}"/>
              </a:ext>
            </a:extLst>
          </p:cNvPr>
          <p:cNvSpPr txBox="1"/>
          <p:nvPr/>
        </p:nvSpPr>
        <p:spPr>
          <a:xfrm>
            <a:off x="587928" y="1141197"/>
            <a:ext cx="2324775"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Monsieur Parker.</a:t>
            </a:r>
          </a:p>
          <a:p>
            <a:pPr algn="ctr"/>
            <a:r>
              <a:rPr lang="fr-FR" sz="1400" b="1" spc="-100" dirty="0">
                <a:latin typeface="Cavolini" panose="03000502040302020204" pitchFamily="66" charset="0"/>
                <a:cs typeface="Cavolini" panose="03000502040302020204" pitchFamily="66" charset="0"/>
              </a:rPr>
              <a:t>Ah, vous venez faire de la luge avec vos enfants, c’est chouette !</a:t>
            </a:r>
          </a:p>
        </p:txBody>
      </p:sp>
      <p:sp>
        <p:nvSpPr>
          <p:cNvPr id="9" name="Forme libre : forme 8">
            <a:extLst>
              <a:ext uri="{FF2B5EF4-FFF2-40B4-BE49-F238E27FC236}">
                <a16:creationId xmlns:a16="http://schemas.microsoft.com/office/drawing/2014/main" id="{D50D4D79-782C-C1C3-86BF-C08325C23FE8}"/>
              </a:ext>
            </a:extLst>
          </p:cNvPr>
          <p:cNvSpPr/>
          <p:nvPr/>
        </p:nvSpPr>
        <p:spPr>
          <a:xfrm>
            <a:off x="1585588" y="2150821"/>
            <a:ext cx="212661" cy="445168"/>
          </a:xfrm>
          <a:custGeom>
            <a:avLst/>
            <a:gdLst>
              <a:gd name="connsiteX0" fmla="*/ 409074 w 409074"/>
              <a:gd name="connsiteY0" fmla="*/ 0 h 445168"/>
              <a:gd name="connsiteX1" fmla="*/ 312821 w 409074"/>
              <a:gd name="connsiteY1" fmla="*/ 294773 h 445168"/>
              <a:gd name="connsiteX2" fmla="*/ 0 w 409074"/>
              <a:gd name="connsiteY2" fmla="*/ 445168 h 445168"/>
            </a:gdLst>
            <a:ahLst/>
            <a:cxnLst>
              <a:cxn ang="0">
                <a:pos x="connsiteX0" y="connsiteY0"/>
              </a:cxn>
              <a:cxn ang="0">
                <a:pos x="connsiteX1" y="connsiteY1"/>
              </a:cxn>
              <a:cxn ang="0">
                <a:pos x="connsiteX2" y="connsiteY2"/>
              </a:cxn>
            </a:cxnLst>
            <a:rect l="l" t="t" r="r" b="b"/>
            <a:pathLst>
              <a:path w="409074" h="445168">
                <a:moveTo>
                  <a:pt x="409074" y="0"/>
                </a:moveTo>
                <a:cubicBezTo>
                  <a:pt x="395037" y="110289"/>
                  <a:pt x="381000" y="220578"/>
                  <a:pt x="312821" y="294773"/>
                </a:cubicBezTo>
                <a:cubicBezTo>
                  <a:pt x="244642" y="368968"/>
                  <a:pt x="122321" y="407068"/>
                  <a:pt x="0" y="4451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6774BA7E-7CB0-81D6-8AE2-677C5E93A3EB}"/>
              </a:ext>
            </a:extLst>
          </p:cNvPr>
          <p:cNvSpPr txBox="1"/>
          <p:nvPr/>
        </p:nvSpPr>
        <p:spPr>
          <a:xfrm>
            <a:off x="3436723" y="2158548"/>
            <a:ext cx="145688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a:t>
            </a:r>
          </a:p>
          <a:p>
            <a:pPr algn="ctr"/>
            <a:r>
              <a:rPr lang="fr-FR" sz="1400" b="1" spc="-100" dirty="0">
                <a:latin typeface="Cavolini" panose="03000502040302020204" pitchFamily="66" charset="0"/>
                <a:cs typeface="Cavolini" panose="03000502040302020204" pitchFamily="66" charset="0"/>
              </a:rPr>
              <a:t>Non, je suis seul.</a:t>
            </a:r>
          </a:p>
        </p:txBody>
      </p:sp>
      <p:sp>
        <p:nvSpPr>
          <p:cNvPr id="14" name="Forme libre : forme 13">
            <a:extLst>
              <a:ext uri="{FF2B5EF4-FFF2-40B4-BE49-F238E27FC236}">
                <a16:creationId xmlns:a16="http://schemas.microsoft.com/office/drawing/2014/main" id="{3EE46237-9679-1801-7E70-7E5C02C908D9}"/>
              </a:ext>
            </a:extLst>
          </p:cNvPr>
          <p:cNvSpPr/>
          <p:nvPr/>
        </p:nvSpPr>
        <p:spPr>
          <a:xfrm>
            <a:off x="3184187" y="2684834"/>
            <a:ext cx="330741" cy="71336"/>
          </a:xfrm>
          <a:custGeom>
            <a:avLst/>
            <a:gdLst>
              <a:gd name="connsiteX0" fmla="*/ 0 w 330741"/>
              <a:gd name="connsiteY0" fmla="*/ 71336 h 71336"/>
              <a:gd name="connsiteX1" fmla="*/ 330741 w 330741"/>
              <a:gd name="connsiteY1" fmla="*/ 0 h 71336"/>
            </a:gdLst>
            <a:ahLst/>
            <a:cxnLst>
              <a:cxn ang="0">
                <a:pos x="connsiteX0" y="connsiteY0"/>
              </a:cxn>
              <a:cxn ang="0">
                <a:pos x="connsiteX1" y="connsiteY1"/>
              </a:cxn>
            </a:cxnLst>
            <a:rect l="l" t="t" r="r" b="b"/>
            <a:pathLst>
              <a:path w="330741" h="71336">
                <a:moveTo>
                  <a:pt x="0" y="71336"/>
                </a:moveTo>
                <a:lnTo>
                  <a:pt x="330741"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3" name="Forme libre : forme 22">
            <a:extLst>
              <a:ext uri="{FF2B5EF4-FFF2-40B4-BE49-F238E27FC236}">
                <a16:creationId xmlns:a16="http://schemas.microsoft.com/office/drawing/2014/main" id="{71162A69-2A29-17F1-E458-D587FBC0D8B7}"/>
              </a:ext>
            </a:extLst>
          </p:cNvPr>
          <p:cNvSpPr/>
          <p:nvPr/>
        </p:nvSpPr>
        <p:spPr>
          <a:xfrm>
            <a:off x="6322979" y="440988"/>
            <a:ext cx="3023616" cy="1638828"/>
          </a:xfrm>
          <a:custGeom>
            <a:avLst/>
            <a:gdLst>
              <a:gd name="connsiteX0" fmla="*/ 3022059 w 3023616"/>
              <a:gd name="connsiteY0" fmla="*/ 0 h 1707477"/>
              <a:gd name="connsiteX1" fmla="*/ 2846961 w 3023616"/>
              <a:gd name="connsiteY1" fmla="*/ 1199745 h 1707477"/>
              <a:gd name="connsiteX2" fmla="*/ 1913106 w 3023616"/>
              <a:gd name="connsiteY2" fmla="*/ 1679643 h 1707477"/>
              <a:gd name="connsiteX3" fmla="*/ 0 w 3023616"/>
              <a:gd name="connsiteY3" fmla="*/ 1608307 h 1707477"/>
            </a:gdLst>
            <a:ahLst/>
            <a:cxnLst>
              <a:cxn ang="0">
                <a:pos x="connsiteX0" y="connsiteY0"/>
              </a:cxn>
              <a:cxn ang="0">
                <a:pos x="connsiteX1" y="connsiteY1"/>
              </a:cxn>
              <a:cxn ang="0">
                <a:pos x="connsiteX2" y="connsiteY2"/>
              </a:cxn>
              <a:cxn ang="0">
                <a:pos x="connsiteX3" y="connsiteY3"/>
              </a:cxn>
            </a:cxnLst>
            <a:rect l="l" t="t" r="r" b="b"/>
            <a:pathLst>
              <a:path w="3023616" h="1707477">
                <a:moveTo>
                  <a:pt x="3022059" y="0"/>
                </a:moveTo>
                <a:cubicBezTo>
                  <a:pt x="3026922" y="459902"/>
                  <a:pt x="3031786" y="919805"/>
                  <a:pt x="2846961" y="1199745"/>
                </a:cubicBezTo>
                <a:cubicBezTo>
                  <a:pt x="2662136" y="1479685"/>
                  <a:pt x="2387599" y="1611549"/>
                  <a:pt x="1913106" y="1679643"/>
                </a:cubicBezTo>
                <a:cubicBezTo>
                  <a:pt x="1438613" y="1747737"/>
                  <a:pt x="719306" y="1678022"/>
                  <a:pt x="0" y="16083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4" name="Forme libre : forme 23">
            <a:extLst>
              <a:ext uri="{FF2B5EF4-FFF2-40B4-BE49-F238E27FC236}">
                <a16:creationId xmlns:a16="http://schemas.microsoft.com/office/drawing/2014/main" id="{0BE6B636-9AA9-842D-D557-D26C5DE8D753}"/>
              </a:ext>
            </a:extLst>
          </p:cNvPr>
          <p:cNvSpPr/>
          <p:nvPr/>
        </p:nvSpPr>
        <p:spPr>
          <a:xfrm>
            <a:off x="8644647" y="2140085"/>
            <a:ext cx="959796" cy="492868"/>
          </a:xfrm>
          <a:custGeom>
            <a:avLst/>
            <a:gdLst>
              <a:gd name="connsiteX0" fmla="*/ 0 w 959796"/>
              <a:gd name="connsiteY0" fmla="*/ 0 h 492868"/>
              <a:gd name="connsiteX1" fmla="*/ 376136 w 959796"/>
              <a:gd name="connsiteY1" fmla="*/ 363166 h 492868"/>
              <a:gd name="connsiteX2" fmla="*/ 959796 w 959796"/>
              <a:gd name="connsiteY2" fmla="*/ 492868 h 492868"/>
            </a:gdLst>
            <a:ahLst/>
            <a:cxnLst>
              <a:cxn ang="0">
                <a:pos x="connsiteX0" y="connsiteY0"/>
              </a:cxn>
              <a:cxn ang="0">
                <a:pos x="connsiteX1" y="connsiteY1"/>
              </a:cxn>
              <a:cxn ang="0">
                <a:pos x="connsiteX2" y="connsiteY2"/>
              </a:cxn>
            </a:cxnLst>
            <a:rect l="l" t="t" r="r" b="b"/>
            <a:pathLst>
              <a:path w="959796" h="492868">
                <a:moveTo>
                  <a:pt x="0" y="0"/>
                </a:moveTo>
                <a:cubicBezTo>
                  <a:pt x="108085" y="140510"/>
                  <a:pt x="216170" y="281021"/>
                  <a:pt x="376136" y="363166"/>
                </a:cubicBezTo>
                <a:cubicBezTo>
                  <a:pt x="536102" y="445311"/>
                  <a:pt x="747949" y="469089"/>
                  <a:pt x="959796" y="4928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5" name="ZoneTexte 24">
            <a:extLst>
              <a:ext uri="{FF2B5EF4-FFF2-40B4-BE49-F238E27FC236}">
                <a16:creationId xmlns:a16="http://schemas.microsoft.com/office/drawing/2014/main" id="{9521730E-55E4-5F70-42A3-A3F21C123F67}"/>
              </a:ext>
            </a:extLst>
          </p:cNvPr>
          <p:cNvSpPr txBox="1"/>
          <p:nvPr/>
        </p:nvSpPr>
        <p:spPr>
          <a:xfrm>
            <a:off x="6298390" y="3701828"/>
            <a:ext cx="3395862" cy="523220"/>
          </a:xfrm>
          <a:prstGeom prst="rect">
            <a:avLst/>
          </a:prstGeom>
          <a:noFill/>
        </p:spPr>
        <p:txBody>
          <a:bodyPr wrap="square">
            <a:spAutoFit/>
          </a:bodyPr>
          <a:lstStyle>
            <a:defPPr>
              <a:defRPr lang="fr-FR"/>
            </a:defPPr>
            <a:lvl1pPr fontAlgn="ctr">
              <a:spcBef>
                <a:spcPts val="0"/>
              </a:spcBef>
              <a:spcAft>
                <a:spcPts val="0"/>
              </a:spcAft>
              <a:defRPr sz="1400" b="1" spc="-100">
                <a:latin typeface="Cavolini" panose="03000502040302020204" pitchFamily="66" charset="0"/>
                <a:cs typeface="Cavolini" panose="03000502040302020204" pitchFamily="66" charset="0"/>
              </a:defRPr>
            </a:lvl1pPr>
          </a:lstStyle>
          <a:p>
            <a:r>
              <a:rPr lang="fr-FR" dirty="0"/>
              <a:t>Et là vous allez me dire… </a:t>
            </a:r>
          </a:p>
          <a:p>
            <a:r>
              <a:rPr lang="fr-FR" dirty="0"/>
              <a:t>"les UMI ça sert à quoi du coup ?"</a:t>
            </a:r>
          </a:p>
        </p:txBody>
      </p:sp>
      <p:sp>
        <p:nvSpPr>
          <p:cNvPr id="26" name="Forme libre : forme 25">
            <a:extLst>
              <a:ext uri="{FF2B5EF4-FFF2-40B4-BE49-F238E27FC236}">
                <a16:creationId xmlns:a16="http://schemas.microsoft.com/office/drawing/2014/main" id="{D73A9D34-9284-F7FC-08DD-1C968A0E8E57}"/>
              </a:ext>
            </a:extLst>
          </p:cNvPr>
          <p:cNvSpPr/>
          <p:nvPr/>
        </p:nvSpPr>
        <p:spPr>
          <a:xfrm>
            <a:off x="6420255" y="3539947"/>
            <a:ext cx="2945893" cy="733738"/>
          </a:xfrm>
          <a:custGeom>
            <a:avLst/>
            <a:gdLst>
              <a:gd name="connsiteX0" fmla="*/ 0 w 2945893"/>
              <a:gd name="connsiteY0" fmla="*/ 59287 h 733738"/>
              <a:gd name="connsiteX1" fmla="*/ 1614792 w 2945893"/>
              <a:gd name="connsiteY1" fmla="*/ 7406 h 733738"/>
              <a:gd name="connsiteX2" fmla="*/ 2821022 w 2945893"/>
              <a:gd name="connsiteY2" fmla="*/ 201959 h 733738"/>
              <a:gd name="connsiteX3" fmla="*/ 2846962 w 2945893"/>
              <a:gd name="connsiteY3" fmla="*/ 733738 h 733738"/>
            </a:gdLst>
            <a:ahLst/>
            <a:cxnLst>
              <a:cxn ang="0">
                <a:pos x="connsiteX0" y="connsiteY0"/>
              </a:cxn>
              <a:cxn ang="0">
                <a:pos x="connsiteX1" y="connsiteY1"/>
              </a:cxn>
              <a:cxn ang="0">
                <a:pos x="connsiteX2" y="connsiteY2"/>
              </a:cxn>
              <a:cxn ang="0">
                <a:pos x="connsiteX3" y="connsiteY3"/>
              </a:cxn>
            </a:cxnLst>
            <a:rect l="l" t="t" r="r" b="b"/>
            <a:pathLst>
              <a:path w="2945893" h="733738">
                <a:moveTo>
                  <a:pt x="0" y="59287"/>
                </a:moveTo>
                <a:cubicBezTo>
                  <a:pt x="572311" y="21457"/>
                  <a:pt x="1144622" y="-16373"/>
                  <a:pt x="1614792" y="7406"/>
                </a:cubicBezTo>
                <a:cubicBezTo>
                  <a:pt x="2084962" y="31185"/>
                  <a:pt x="2615660" y="80904"/>
                  <a:pt x="2821022" y="201959"/>
                </a:cubicBezTo>
                <a:cubicBezTo>
                  <a:pt x="3026384" y="323014"/>
                  <a:pt x="2936673" y="528376"/>
                  <a:pt x="2846962" y="73373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9" name="Forme libre : forme 28">
            <a:extLst>
              <a:ext uri="{FF2B5EF4-FFF2-40B4-BE49-F238E27FC236}">
                <a16:creationId xmlns:a16="http://schemas.microsoft.com/office/drawing/2014/main" id="{5CE6C409-7986-9382-0055-98AF13601642}"/>
              </a:ext>
            </a:extLst>
          </p:cNvPr>
          <p:cNvSpPr/>
          <p:nvPr/>
        </p:nvSpPr>
        <p:spPr>
          <a:xfrm>
            <a:off x="8891081" y="2963694"/>
            <a:ext cx="979251" cy="570689"/>
          </a:xfrm>
          <a:custGeom>
            <a:avLst/>
            <a:gdLst>
              <a:gd name="connsiteX0" fmla="*/ 0 w 979251"/>
              <a:gd name="connsiteY0" fmla="*/ 570689 h 570689"/>
              <a:gd name="connsiteX1" fmla="*/ 330740 w 979251"/>
              <a:gd name="connsiteY1" fmla="*/ 136187 h 570689"/>
              <a:gd name="connsiteX2" fmla="*/ 979251 w 979251"/>
              <a:gd name="connsiteY2" fmla="*/ 0 h 570689"/>
            </a:gdLst>
            <a:ahLst/>
            <a:cxnLst>
              <a:cxn ang="0">
                <a:pos x="connsiteX0" y="connsiteY0"/>
              </a:cxn>
              <a:cxn ang="0">
                <a:pos x="connsiteX1" y="connsiteY1"/>
              </a:cxn>
              <a:cxn ang="0">
                <a:pos x="connsiteX2" y="connsiteY2"/>
              </a:cxn>
            </a:cxnLst>
            <a:rect l="l" t="t" r="r" b="b"/>
            <a:pathLst>
              <a:path w="979251" h="570689">
                <a:moveTo>
                  <a:pt x="0" y="570689"/>
                </a:moveTo>
                <a:cubicBezTo>
                  <a:pt x="83766" y="400995"/>
                  <a:pt x="167532" y="231302"/>
                  <a:pt x="330740" y="136187"/>
                </a:cubicBezTo>
                <a:cubicBezTo>
                  <a:pt x="493948" y="41072"/>
                  <a:pt x="736599" y="20536"/>
                  <a:pt x="97925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24" name="Image 23" descr="Une image contenant texte&#10;&#10;Description générée automatiquement">
            <a:extLst>
              <a:ext uri="{FF2B5EF4-FFF2-40B4-BE49-F238E27FC236}">
                <a16:creationId xmlns:a16="http://schemas.microsoft.com/office/drawing/2014/main" id="{CB6E6C39-644F-3F10-5B88-614A283D42CE}"/>
              </a:ext>
            </a:extLst>
          </p:cNvPr>
          <p:cNvPicPr>
            <a:picLocks noChangeAspect="1"/>
          </p:cNvPicPr>
          <p:nvPr/>
        </p:nvPicPr>
        <p:blipFill rotWithShape="1">
          <a:blip r:embed="rId2">
            <a:extLst>
              <a:ext uri="{28A0092B-C50C-407E-A947-70E740481C1C}">
                <a14:useLocalDpi xmlns:a14="http://schemas.microsoft.com/office/drawing/2010/main" val="0"/>
              </a:ext>
            </a:extLst>
          </a:blip>
          <a:srcRect l="33085" t="53093" r="40000" b="3903"/>
          <a:stretch/>
        </p:blipFill>
        <p:spPr>
          <a:xfrm flipH="1">
            <a:off x="631475" y="977985"/>
            <a:ext cx="4723018" cy="3276245"/>
          </a:xfrm>
          <a:prstGeom prst="rect">
            <a:avLst/>
          </a:prstGeom>
        </p:spPr>
      </p:pic>
      <p:sp>
        <p:nvSpPr>
          <p:cNvPr id="25" name="Forme libre : forme 24">
            <a:extLst>
              <a:ext uri="{FF2B5EF4-FFF2-40B4-BE49-F238E27FC236}">
                <a16:creationId xmlns:a16="http://schemas.microsoft.com/office/drawing/2014/main" id="{C2C939AC-87A4-E377-FD65-75082E41241D}"/>
              </a:ext>
            </a:extLst>
          </p:cNvPr>
          <p:cNvSpPr/>
          <p:nvPr/>
        </p:nvSpPr>
        <p:spPr>
          <a:xfrm>
            <a:off x="295760" y="1177354"/>
            <a:ext cx="1141966" cy="748999"/>
          </a:xfrm>
          <a:custGeom>
            <a:avLst/>
            <a:gdLst>
              <a:gd name="connsiteX0" fmla="*/ 287900 w 1141966"/>
              <a:gd name="connsiteY0" fmla="*/ 9420 h 748999"/>
              <a:gd name="connsiteX1" fmla="*/ 988291 w 1141966"/>
              <a:gd name="connsiteY1" fmla="*/ 61301 h 748999"/>
              <a:gd name="connsiteX2" fmla="*/ 1124478 w 1141966"/>
              <a:gd name="connsiteY2" fmla="*/ 534714 h 748999"/>
              <a:gd name="connsiteX3" fmla="*/ 715917 w 1141966"/>
              <a:gd name="connsiteY3" fmla="*/ 742237 h 748999"/>
              <a:gd name="connsiteX4" fmla="*/ 80376 w 1141966"/>
              <a:gd name="connsiteY4" fmla="*/ 664416 h 748999"/>
              <a:gd name="connsiteX5" fmla="*/ 9040 w 1141966"/>
              <a:gd name="connsiteY5" fmla="*/ 333676 h 748999"/>
              <a:gd name="connsiteX6" fmla="*/ 80376 w 1141966"/>
              <a:gd name="connsiteY6" fmla="*/ 93727 h 748999"/>
              <a:gd name="connsiteX7" fmla="*/ 287900 w 1141966"/>
              <a:gd name="connsiteY7" fmla="*/ 9420 h 7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966" h="748999">
                <a:moveTo>
                  <a:pt x="287900" y="9420"/>
                </a:moveTo>
                <a:cubicBezTo>
                  <a:pt x="439219" y="4016"/>
                  <a:pt x="848861" y="-26248"/>
                  <a:pt x="988291" y="61301"/>
                </a:cubicBezTo>
                <a:cubicBezTo>
                  <a:pt x="1127721" y="148850"/>
                  <a:pt x="1169874" y="421225"/>
                  <a:pt x="1124478" y="534714"/>
                </a:cubicBezTo>
                <a:cubicBezTo>
                  <a:pt x="1079082" y="648203"/>
                  <a:pt x="889934" y="720620"/>
                  <a:pt x="715917" y="742237"/>
                </a:cubicBezTo>
                <a:cubicBezTo>
                  <a:pt x="541900" y="763854"/>
                  <a:pt x="198189" y="732509"/>
                  <a:pt x="80376" y="664416"/>
                </a:cubicBezTo>
                <a:cubicBezTo>
                  <a:pt x="-37437" y="596323"/>
                  <a:pt x="9040" y="428791"/>
                  <a:pt x="9040" y="333676"/>
                </a:cubicBezTo>
                <a:cubicBezTo>
                  <a:pt x="9040" y="238561"/>
                  <a:pt x="34980" y="148850"/>
                  <a:pt x="80376" y="93727"/>
                </a:cubicBezTo>
                <a:cubicBezTo>
                  <a:pt x="125772" y="38604"/>
                  <a:pt x="136581" y="14824"/>
                  <a:pt x="287900" y="942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5" name="ZoneTexte 34">
            <a:extLst>
              <a:ext uri="{FF2B5EF4-FFF2-40B4-BE49-F238E27FC236}">
                <a16:creationId xmlns:a16="http://schemas.microsoft.com/office/drawing/2014/main" id="{C3D7A61C-7417-A5A4-A806-E43348CFC611}"/>
              </a:ext>
            </a:extLst>
          </p:cNvPr>
          <p:cNvSpPr txBox="1"/>
          <p:nvPr/>
        </p:nvSpPr>
        <p:spPr>
          <a:xfrm>
            <a:off x="6251337" y="406572"/>
            <a:ext cx="2775065"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Les UMI ou User-</a:t>
            </a:r>
            <a:r>
              <a:rPr lang="fr-FR" sz="1400" b="1" spc="-100" dirty="0" err="1">
                <a:latin typeface="Cavolini" panose="03000502040302020204" pitchFamily="66" charset="0"/>
                <a:cs typeface="Cavolini" panose="03000502040302020204" pitchFamily="66" charset="0"/>
              </a:rPr>
              <a:t>assigned</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Managed</a:t>
            </a:r>
            <a:r>
              <a:rPr lang="fr-FR" sz="1400" b="1" spc="-100" dirty="0">
                <a:latin typeface="Cavolini" panose="03000502040302020204" pitchFamily="66" charset="0"/>
                <a:cs typeface="Cavolini" panose="03000502040302020204" pitchFamily="66" charset="0"/>
              </a:rPr>
              <a:t> Identity sont très proche des SMI à la différence qu'elles peuvent être associé à une ou plusieurs ressources Azure.</a:t>
            </a:r>
          </a:p>
        </p:txBody>
      </p:sp>
      <p:pic>
        <p:nvPicPr>
          <p:cNvPr id="8" name="Image 7" descr="Une image contenant texte, sombre&#10;&#10;Description générée automatiquement">
            <a:extLst>
              <a:ext uri="{FF2B5EF4-FFF2-40B4-BE49-F238E27FC236}">
                <a16:creationId xmlns:a16="http://schemas.microsoft.com/office/drawing/2014/main" id="{5E1D8AAE-B1A0-BA61-4982-C359E23984C8}"/>
              </a:ext>
            </a:extLst>
          </p:cNvPr>
          <p:cNvPicPr>
            <a:picLocks noChangeAspect="1"/>
          </p:cNvPicPr>
          <p:nvPr/>
        </p:nvPicPr>
        <p:blipFill rotWithShape="1">
          <a:blip r:embed="rId3">
            <a:extLst>
              <a:ext uri="{28A0092B-C50C-407E-A947-70E740481C1C}">
                <a14:useLocalDpi xmlns:a14="http://schemas.microsoft.com/office/drawing/2010/main" val="0"/>
              </a:ext>
            </a:extLst>
          </a:blip>
          <a:srcRect l="35851" t="53829" r="56649" b="23873"/>
          <a:stretch/>
        </p:blipFill>
        <p:spPr>
          <a:xfrm>
            <a:off x="8787321" y="1135653"/>
            <a:ext cx="2334638" cy="3013503"/>
          </a:xfrm>
          <a:prstGeom prst="rect">
            <a:avLst/>
          </a:prstGeom>
        </p:spPr>
      </p:pic>
      <p:sp>
        <p:nvSpPr>
          <p:cNvPr id="10" name="Forme libre : forme 9">
            <a:extLst>
              <a:ext uri="{FF2B5EF4-FFF2-40B4-BE49-F238E27FC236}">
                <a16:creationId xmlns:a16="http://schemas.microsoft.com/office/drawing/2014/main" id="{33E3E027-1014-9B99-2752-24D6D6F7371E}"/>
              </a:ext>
            </a:extLst>
          </p:cNvPr>
          <p:cNvSpPr/>
          <p:nvPr/>
        </p:nvSpPr>
        <p:spPr>
          <a:xfrm rot="224899">
            <a:off x="6376971" y="485589"/>
            <a:ext cx="2599662" cy="1581169"/>
          </a:xfrm>
          <a:custGeom>
            <a:avLst/>
            <a:gdLst>
              <a:gd name="connsiteX0" fmla="*/ 2081719 w 2137685"/>
              <a:gd name="connsiteY0" fmla="*/ 0 h 1300523"/>
              <a:gd name="connsiteX1" fmla="*/ 1997413 w 2137685"/>
              <a:gd name="connsiteY1" fmla="*/ 830094 h 1300523"/>
              <a:gd name="connsiteX2" fmla="*/ 869005 w 2137685"/>
              <a:gd name="connsiteY2" fmla="*/ 1264596 h 1300523"/>
              <a:gd name="connsiteX3" fmla="*/ 0 w 2137685"/>
              <a:gd name="connsiteY3" fmla="*/ 1245140 h 1300523"/>
            </a:gdLst>
            <a:ahLst/>
            <a:cxnLst>
              <a:cxn ang="0">
                <a:pos x="connsiteX0" y="connsiteY0"/>
              </a:cxn>
              <a:cxn ang="0">
                <a:pos x="connsiteX1" y="connsiteY1"/>
              </a:cxn>
              <a:cxn ang="0">
                <a:pos x="connsiteX2" y="connsiteY2"/>
              </a:cxn>
              <a:cxn ang="0">
                <a:pos x="connsiteX3" y="connsiteY3"/>
              </a:cxn>
            </a:cxnLst>
            <a:rect l="l" t="t" r="r" b="b"/>
            <a:pathLst>
              <a:path w="2137685" h="1300523">
                <a:moveTo>
                  <a:pt x="2081719" y="0"/>
                </a:moveTo>
                <a:cubicBezTo>
                  <a:pt x="2140625" y="309664"/>
                  <a:pt x="2199532" y="619328"/>
                  <a:pt x="1997413" y="830094"/>
                </a:cubicBezTo>
                <a:cubicBezTo>
                  <a:pt x="1795294" y="1040860"/>
                  <a:pt x="1201907" y="1195422"/>
                  <a:pt x="869005" y="1264596"/>
                </a:cubicBezTo>
                <a:cubicBezTo>
                  <a:pt x="536103" y="1333770"/>
                  <a:pt x="268051" y="1289455"/>
                  <a:pt x="0" y="124514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28ADA99C-A0A2-5577-F58F-1280E78F7D96}"/>
              </a:ext>
            </a:extLst>
          </p:cNvPr>
          <p:cNvSpPr/>
          <p:nvPr/>
        </p:nvSpPr>
        <p:spPr>
          <a:xfrm rot="20765058">
            <a:off x="8318229" y="1826018"/>
            <a:ext cx="907915" cy="1050587"/>
          </a:xfrm>
          <a:custGeom>
            <a:avLst/>
            <a:gdLst>
              <a:gd name="connsiteX0" fmla="*/ 0 w 907915"/>
              <a:gd name="connsiteY0" fmla="*/ 0 h 1050587"/>
              <a:gd name="connsiteX1" fmla="*/ 201038 w 907915"/>
              <a:gd name="connsiteY1" fmla="*/ 473413 h 1050587"/>
              <a:gd name="connsiteX2" fmla="*/ 907915 w 907915"/>
              <a:gd name="connsiteY2" fmla="*/ 1050587 h 1050587"/>
            </a:gdLst>
            <a:ahLst/>
            <a:cxnLst>
              <a:cxn ang="0">
                <a:pos x="connsiteX0" y="connsiteY0"/>
              </a:cxn>
              <a:cxn ang="0">
                <a:pos x="connsiteX1" y="connsiteY1"/>
              </a:cxn>
              <a:cxn ang="0">
                <a:pos x="connsiteX2" y="connsiteY2"/>
              </a:cxn>
            </a:cxnLst>
            <a:rect l="l" t="t" r="r" b="b"/>
            <a:pathLst>
              <a:path w="907915" h="1050587">
                <a:moveTo>
                  <a:pt x="0" y="0"/>
                </a:moveTo>
                <a:cubicBezTo>
                  <a:pt x="24859" y="149157"/>
                  <a:pt x="49719" y="298315"/>
                  <a:pt x="201038" y="473413"/>
                </a:cubicBezTo>
                <a:cubicBezTo>
                  <a:pt x="352357" y="648511"/>
                  <a:pt x="630136" y="849549"/>
                  <a:pt x="907915" y="105058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1B3A335C-6B34-6E27-D710-E280BBBF54DD}"/>
              </a:ext>
            </a:extLst>
          </p:cNvPr>
          <p:cNvSpPr/>
          <p:nvPr/>
        </p:nvSpPr>
        <p:spPr>
          <a:xfrm>
            <a:off x="1108800" y="449092"/>
            <a:ext cx="4461319" cy="673768"/>
          </a:xfrm>
          <a:custGeom>
            <a:avLst/>
            <a:gdLst>
              <a:gd name="connsiteX0" fmla="*/ 98742 w 4303778"/>
              <a:gd name="connsiteY0" fmla="*/ 0 h 673768"/>
              <a:gd name="connsiteX1" fmla="*/ 62647 w 4303778"/>
              <a:gd name="connsiteY1" fmla="*/ 547437 h 673768"/>
              <a:gd name="connsiteX2" fmla="*/ 826652 w 4303778"/>
              <a:gd name="connsiteY2" fmla="*/ 673768 h 673768"/>
              <a:gd name="connsiteX3" fmla="*/ 4303778 w 4303778"/>
              <a:gd name="connsiteY3" fmla="*/ 631658 h 673768"/>
            </a:gdLst>
            <a:ahLst/>
            <a:cxnLst>
              <a:cxn ang="0">
                <a:pos x="connsiteX0" y="connsiteY0"/>
              </a:cxn>
              <a:cxn ang="0">
                <a:pos x="connsiteX1" y="connsiteY1"/>
              </a:cxn>
              <a:cxn ang="0">
                <a:pos x="connsiteX2" y="connsiteY2"/>
              </a:cxn>
              <a:cxn ang="0">
                <a:pos x="connsiteX3" y="connsiteY3"/>
              </a:cxn>
            </a:cxnLst>
            <a:rect l="l" t="t" r="r" b="b"/>
            <a:pathLst>
              <a:path w="4303778" h="673768">
                <a:moveTo>
                  <a:pt x="98742" y="0"/>
                </a:moveTo>
                <a:cubicBezTo>
                  <a:pt x="20035" y="217571"/>
                  <a:pt x="-58671" y="435142"/>
                  <a:pt x="62647" y="547437"/>
                </a:cubicBezTo>
                <a:cubicBezTo>
                  <a:pt x="183965" y="659732"/>
                  <a:pt x="826652" y="673768"/>
                  <a:pt x="826652" y="673768"/>
                </a:cubicBezTo>
                <a:lnTo>
                  <a:pt x="4303778" y="631658"/>
                </a:ln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B99FA21-6E3C-ED1B-8C5D-F5052A3D43C3}"/>
              </a:ext>
            </a:extLst>
          </p:cNvPr>
          <p:cNvSpPr txBox="1"/>
          <p:nvPr/>
        </p:nvSpPr>
        <p:spPr>
          <a:xfrm>
            <a:off x="1225447" y="324406"/>
            <a:ext cx="4461318"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Imaginons que TP décide d’accueillir ses amis dans sa station de ski. Il est probable que lui et ses amis profitent des mêmes avantages. </a:t>
            </a:r>
          </a:p>
        </p:txBody>
      </p:sp>
      <p:sp>
        <p:nvSpPr>
          <p:cNvPr id="15" name="ZoneTexte 14">
            <a:extLst>
              <a:ext uri="{FF2B5EF4-FFF2-40B4-BE49-F238E27FC236}">
                <a16:creationId xmlns:a16="http://schemas.microsoft.com/office/drawing/2014/main" id="{08D15BA9-CF58-D2A5-7545-E716A658B26F}"/>
              </a:ext>
            </a:extLst>
          </p:cNvPr>
          <p:cNvSpPr txBox="1"/>
          <p:nvPr/>
        </p:nvSpPr>
        <p:spPr>
          <a:xfrm>
            <a:off x="317860" y="1309487"/>
            <a:ext cx="1085256"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C’est quoi ce bordel ?</a:t>
            </a:r>
          </a:p>
        </p:txBody>
      </p:sp>
      <p:sp>
        <p:nvSpPr>
          <p:cNvPr id="27" name="Ellipse 26">
            <a:extLst>
              <a:ext uri="{FF2B5EF4-FFF2-40B4-BE49-F238E27FC236}">
                <a16:creationId xmlns:a16="http://schemas.microsoft.com/office/drawing/2014/main" id="{6E1A3800-F90D-3662-D251-8FD5BFAC4B1E}"/>
              </a:ext>
            </a:extLst>
          </p:cNvPr>
          <p:cNvSpPr/>
          <p:nvPr/>
        </p:nvSpPr>
        <p:spPr>
          <a:xfrm>
            <a:off x="557764" y="1905638"/>
            <a:ext cx="287312" cy="181583"/>
          </a:xfrm>
          <a:custGeom>
            <a:avLst/>
            <a:gdLst>
              <a:gd name="connsiteX0" fmla="*/ 0 w 287312"/>
              <a:gd name="connsiteY0" fmla="*/ 90792 h 181583"/>
              <a:gd name="connsiteX1" fmla="*/ 143656 w 287312"/>
              <a:gd name="connsiteY1" fmla="*/ 0 h 181583"/>
              <a:gd name="connsiteX2" fmla="*/ 287312 w 287312"/>
              <a:gd name="connsiteY2" fmla="*/ 90792 h 181583"/>
              <a:gd name="connsiteX3" fmla="*/ 143656 w 287312"/>
              <a:gd name="connsiteY3" fmla="*/ 181584 h 181583"/>
              <a:gd name="connsiteX4" fmla="*/ 0 w 287312"/>
              <a:gd name="connsiteY4" fmla="*/ 90792 h 18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12" h="181583" fill="none" extrusionOk="0">
                <a:moveTo>
                  <a:pt x="0" y="90792"/>
                </a:moveTo>
                <a:cubicBezTo>
                  <a:pt x="9654" y="44157"/>
                  <a:pt x="63112" y="4759"/>
                  <a:pt x="143656" y="0"/>
                </a:cubicBezTo>
                <a:cubicBezTo>
                  <a:pt x="227957" y="-6711"/>
                  <a:pt x="299592" y="35052"/>
                  <a:pt x="287312" y="90792"/>
                </a:cubicBezTo>
                <a:cubicBezTo>
                  <a:pt x="285474" y="127025"/>
                  <a:pt x="216961" y="175163"/>
                  <a:pt x="143656" y="181584"/>
                </a:cubicBezTo>
                <a:cubicBezTo>
                  <a:pt x="65651" y="169345"/>
                  <a:pt x="12590" y="148820"/>
                  <a:pt x="0" y="90792"/>
                </a:cubicBezTo>
                <a:close/>
              </a:path>
              <a:path w="287312" h="181583" stroke="0" extrusionOk="0">
                <a:moveTo>
                  <a:pt x="0" y="90792"/>
                </a:moveTo>
                <a:cubicBezTo>
                  <a:pt x="7511" y="58477"/>
                  <a:pt x="52270" y="-8982"/>
                  <a:pt x="143656" y="0"/>
                </a:cubicBezTo>
                <a:cubicBezTo>
                  <a:pt x="211304" y="1514"/>
                  <a:pt x="295484" y="39465"/>
                  <a:pt x="287312" y="90792"/>
                </a:cubicBezTo>
                <a:cubicBezTo>
                  <a:pt x="292114" y="139478"/>
                  <a:pt x="234307" y="171442"/>
                  <a:pt x="143656" y="181584"/>
                </a:cubicBezTo>
                <a:cubicBezTo>
                  <a:pt x="55073" y="182350"/>
                  <a:pt x="-648" y="143210"/>
                  <a:pt x="0" y="9079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F841E8C-038A-F175-37D6-D5AA1C84A3DE}"/>
              </a:ext>
            </a:extLst>
          </p:cNvPr>
          <p:cNvSpPr/>
          <p:nvPr/>
        </p:nvSpPr>
        <p:spPr>
          <a:xfrm>
            <a:off x="701420" y="2037348"/>
            <a:ext cx="181524" cy="152401"/>
          </a:xfrm>
          <a:custGeom>
            <a:avLst/>
            <a:gdLst>
              <a:gd name="connsiteX0" fmla="*/ 0 w 181524"/>
              <a:gd name="connsiteY0" fmla="*/ 76201 h 152401"/>
              <a:gd name="connsiteX1" fmla="*/ 90762 w 181524"/>
              <a:gd name="connsiteY1" fmla="*/ 0 h 152401"/>
              <a:gd name="connsiteX2" fmla="*/ 181524 w 181524"/>
              <a:gd name="connsiteY2" fmla="*/ 76201 h 152401"/>
              <a:gd name="connsiteX3" fmla="*/ 90762 w 181524"/>
              <a:gd name="connsiteY3" fmla="*/ 152402 h 152401"/>
              <a:gd name="connsiteX4" fmla="*/ 0 w 181524"/>
              <a:gd name="connsiteY4" fmla="*/ 76201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4" h="152401" fill="none" extrusionOk="0">
                <a:moveTo>
                  <a:pt x="0" y="76201"/>
                </a:moveTo>
                <a:cubicBezTo>
                  <a:pt x="10189" y="37818"/>
                  <a:pt x="39271" y="5390"/>
                  <a:pt x="90762" y="0"/>
                </a:cubicBezTo>
                <a:cubicBezTo>
                  <a:pt x="145145" y="-5758"/>
                  <a:pt x="192942" y="28912"/>
                  <a:pt x="181524" y="76201"/>
                </a:cubicBezTo>
                <a:cubicBezTo>
                  <a:pt x="179649" y="104091"/>
                  <a:pt x="134244" y="145331"/>
                  <a:pt x="90762" y="152402"/>
                </a:cubicBezTo>
                <a:cubicBezTo>
                  <a:pt x="41054" y="148565"/>
                  <a:pt x="6580" y="122407"/>
                  <a:pt x="0" y="76201"/>
                </a:cubicBezTo>
                <a:close/>
              </a:path>
              <a:path w="181524" h="152401" stroke="0" extrusionOk="0">
                <a:moveTo>
                  <a:pt x="0" y="76201"/>
                </a:moveTo>
                <a:cubicBezTo>
                  <a:pt x="1153" y="36854"/>
                  <a:pt x="39596" y="-776"/>
                  <a:pt x="90762" y="0"/>
                </a:cubicBezTo>
                <a:cubicBezTo>
                  <a:pt x="136858" y="522"/>
                  <a:pt x="183182" y="33876"/>
                  <a:pt x="181524" y="76201"/>
                </a:cubicBezTo>
                <a:cubicBezTo>
                  <a:pt x="186414" y="116802"/>
                  <a:pt x="150992" y="143343"/>
                  <a:pt x="90762" y="152402"/>
                </a:cubicBezTo>
                <a:cubicBezTo>
                  <a:pt x="30593" y="153234"/>
                  <a:pt x="-1917" y="125010"/>
                  <a:pt x="0" y="76201"/>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B77AEC37-9FF8-28A0-DCE0-B870F29B0229}"/>
              </a:ext>
            </a:extLst>
          </p:cNvPr>
          <p:cNvSpPr/>
          <p:nvPr/>
        </p:nvSpPr>
        <p:spPr>
          <a:xfrm>
            <a:off x="845075" y="2125722"/>
            <a:ext cx="145681" cy="123324"/>
          </a:xfrm>
          <a:custGeom>
            <a:avLst/>
            <a:gdLst>
              <a:gd name="connsiteX0" fmla="*/ 0 w 145681"/>
              <a:gd name="connsiteY0" fmla="*/ 61662 h 123324"/>
              <a:gd name="connsiteX1" fmla="*/ 72841 w 145681"/>
              <a:gd name="connsiteY1" fmla="*/ 0 h 123324"/>
              <a:gd name="connsiteX2" fmla="*/ 145682 w 145681"/>
              <a:gd name="connsiteY2" fmla="*/ 61662 h 123324"/>
              <a:gd name="connsiteX3" fmla="*/ 72841 w 145681"/>
              <a:gd name="connsiteY3" fmla="*/ 123324 h 123324"/>
              <a:gd name="connsiteX4" fmla="*/ 0 w 145681"/>
              <a:gd name="connsiteY4" fmla="*/ 61662 h 12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81" h="123324" fill="none" extrusionOk="0">
                <a:moveTo>
                  <a:pt x="0" y="61662"/>
                </a:moveTo>
                <a:cubicBezTo>
                  <a:pt x="1853" y="28280"/>
                  <a:pt x="32150" y="1825"/>
                  <a:pt x="72841" y="0"/>
                </a:cubicBezTo>
                <a:cubicBezTo>
                  <a:pt x="114993" y="-2601"/>
                  <a:pt x="153203" y="24179"/>
                  <a:pt x="145682" y="61662"/>
                </a:cubicBezTo>
                <a:cubicBezTo>
                  <a:pt x="144820" y="89192"/>
                  <a:pt x="106279" y="116098"/>
                  <a:pt x="72841" y="123324"/>
                </a:cubicBezTo>
                <a:cubicBezTo>
                  <a:pt x="33111" y="118743"/>
                  <a:pt x="3040" y="97621"/>
                  <a:pt x="0" y="61662"/>
                </a:cubicBezTo>
                <a:close/>
              </a:path>
              <a:path w="145681" h="123324" stroke="0" extrusionOk="0">
                <a:moveTo>
                  <a:pt x="0" y="61662"/>
                </a:moveTo>
                <a:cubicBezTo>
                  <a:pt x="4040" y="37196"/>
                  <a:pt x="27605" y="-3733"/>
                  <a:pt x="72841" y="0"/>
                </a:cubicBezTo>
                <a:cubicBezTo>
                  <a:pt x="103946" y="1181"/>
                  <a:pt x="151121" y="26819"/>
                  <a:pt x="145682" y="61662"/>
                </a:cubicBezTo>
                <a:cubicBezTo>
                  <a:pt x="155528" y="92730"/>
                  <a:pt x="120601" y="116572"/>
                  <a:pt x="72841" y="123324"/>
                </a:cubicBezTo>
                <a:cubicBezTo>
                  <a:pt x="29039" y="123620"/>
                  <a:pt x="-392" y="97092"/>
                  <a:pt x="0" y="6166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descr="Une image contenant texte&#10;&#10;Description générée automatiquement">
            <a:extLst>
              <a:ext uri="{FF2B5EF4-FFF2-40B4-BE49-F238E27FC236}">
                <a16:creationId xmlns:a16="http://schemas.microsoft.com/office/drawing/2014/main" id="{8CD11AEE-4A66-4568-1800-467D50C05528}"/>
              </a:ext>
            </a:extLst>
          </p:cNvPr>
          <p:cNvPicPr>
            <a:picLocks noChangeAspect="1"/>
          </p:cNvPicPr>
          <p:nvPr/>
        </p:nvPicPr>
        <p:blipFill rotWithShape="1">
          <a:blip r:embed="rId2">
            <a:extLst>
              <a:ext uri="{28A0092B-C50C-407E-A947-70E740481C1C}">
                <a14:useLocalDpi xmlns:a14="http://schemas.microsoft.com/office/drawing/2010/main" val="0"/>
              </a:ext>
            </a:extLst>
          </a:blip>
          <a:srcRect l="18803" r="71862" b="76238"/>
          <a:stretch/>
        </p:blipFill>
        <p:spPr>
          <a:xfrm>
            <a:off x="92189" y="2078068"/>
            <a:ext cx="1853405" cy="2048323"/>
          </a:xfrm>
          <a:prstGeom prst="rect">
            <a:avLst/>
          </a:prstGeom>
        </p:spPr>
      </p:pic>
      <p:sp>
        <p:nvSpPr>
          <p:cNvPr id="15" name="ZoneTexte 14">
            <a:extLst>
              <a:ext uri="{FF2B5EF4-FFF2-40B4-BE49-F238E27FC236}">
                <a16:creationId xmlns:a16="http://schemas.microsoft.com/office/drawing/2014/main" id="{30ABE807-5494-353E-03D7-2B04ED7C551B}"/>
              </a:ext>
            </a:extLst>
          </p:cNvPr>
          <p:cNvSpPr txBox="1"/>
          <p:nvPr/>
        </p:nvSpPr>
        <p:spPr>
          <a:xfrm>
            <a:off x="1197141" y="3702264"/>
            <a:ext cx="4452574" cy="646331"/>
          </a:xfrm>
          <a:prstGeom prst="rect">
            <a:avLst/>
          </a:prstGeom>
          <a:noFill/>
        </p:spPr>
        <p:txBody>
          <a:bodyPr wrap="square">
            <a:spAutoFit/>
          </a:bodyPr>
          <a:lstStyle/>
          <a:p>
            <a:pPr rtl="0" fontAlgn="ctr">
              <a:spcBef>
                <a:spcPts val="0"/>
              </a:spcBef>
              <a:spcAft>
                <a:spcPts val="0"/>
              </a:spcAft>
            </a:pPr>
            <a:r>
              <a:rPr lang="fr-FR" sz="1200" b="1" spc="-100" dirty="0">
                <a:latin typeface="Cavolini" panose="03000502040302020204" pitchFamily="66" charset="0"/>
                <a:cs typeface="Cavolini" panose="03000502040302020204" pitchFamily="66" charset="0"/>
              </a:rPr>
              <a:t>Si l’on compare Azure à Villars de Lens, alors les skieurs lambda son comparable au SPN, Tony Parker est comparable à un SMI et TP et ses amis son comparable à un UMI.</a:t>
            </a:r>
          </a:p>
        </p:txBody>
      </p:sp>
      <p:sp>
        <p:nvSpPr>
          <p:cNvPr id="17" name="Forme libre : forme 16">
            <a:extLst>
              <a:ext uri="{FF2B5EF4-FFF2-40B4-BE49-F238E27FC236}">
                <a16:creationId xmlns:a16="http://schemas.microsoft.com/office/drawing/2014/main" id="{9273CE72-B89A-8CEC-F819-DF9AEEDD92C9}"/>
              </a:ext>
            </a:extLst>
          </p:cNvPr>
          <p:cNvSpPr/>
          <p:nvPr/>
        </p:nvSpPr>
        <p:spPr>
          <a:xfrm>
            <a:off x="1299411" y="3622664"/>
            <a:ext cx="4349317" cy="702689"/>
          </a:xfrm>
          <a:custGeom>
            <a:avLst/>
            <a:gdLst>
              <a:gd name="connsiteX0" fmla="*/ 0 w 4206899"/>
              <a:gd name="connsiteY0" fmla="*/ 43450 h 771361"/>
              <a:gd name="connsiteX1" fmla="*/ 3741821 w 4206899"/>
              <a:gd name="connsiteY1" fmla="*/ 79545 h 771361"/>
              <a:gd name="connsiteX2" fmla="*/ 4193005 w 4206899"/>
              <a:gd name="connsiteY2" fmla="*/ 771361 h 771361"/>
            </a:gdLst>
            <a:ahLst/>
            <a:cxnLst>
              <a:cxn ang="0">
                <a:pos x="connsiteX0" y="connsiteY0"/>
              </a:cxn>
              <a:cxn ang="0">
                <a:pos x="connsiteX1" y="connsiteY1"/>
              </a:cxn>
              <a:cxn ang="0">
                <a:pos x="connsiteX2" y="connsiteY2"/>
              </a:cxn>
            </a:cxnLst>
            <a:rect l="l" t="t" r="r" b="b"/>
            <a:pathLst>
              <a:path w="4206899" h="771361">
                <a:moveTo>
                  <a:pt x="0" y="43450"/>
                </a:moveTo>
                <a:cubicBezTo>
                  <a:pt x="1521493" y="838"/>
                  <a:pt x="3042987" y="-41773"/>
                  <a:pt x="3741821" y="79545"/>
                </a:cubicBezTo>
                <a:cubicBezTo>
                  <a:pt x="4440655" y="200863"/>
                  <a:pt x="4124826" y="653051"/>
                  <a:pt x="4193005" y="7713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1" name="Groupe 30">
            <a:extLst>
              <a:ext uri="{FF2B5EF4-FFF2-40B4-BE49-F238E27FC236}">
                <a16:creationId xmlns:a16="http://schemas.microsoft.com/office/drawing/2014/main" id="{F2321BA6-ED50-CB26-B3D7-EE1D1CBE8DAE}"/>
              </a:ext>
            </a:extLst>
          </p:cNvPr>
          <p:cNvGrpSpPr/>
          <p:nvPr/>
        </p:nvGrpSpPr>
        <p:grpSpPr>
          <a:xfrm>
            <a:off x="2560895" y="366832"/>
            <a:ext cx="1088357" cy="933602"/>
            <a:chOff x="6828421" y="1819623"/>
            <a:chExt cx="1088357" cy="990404"/>
          </a:xfrm>
        </p:grpSpPr>
        <p:sp>
          <p:nvSpPr>
            <p:cNvPr id="24" name="Forme libre : forme 23">
              <a:extLst>
                <a:ext uri="{FF2B5EF4-FFF2-40B4-BE49-F238E27FC236}">
                  <a16:creationId xmlns:a16="http://schemas.microsoft.com/office/drawing/2014/main" id="{D2EE7620-130C-5829-0E65-8D003DAACA14}"/>
                </a:ext>
              </a:extLst>
            </p:cNvPr>
            <p:cNvSpPr/>
            <p:nvPr/>
          </p:nvSpPr>
          <p:spPr>
            <a:xfrm>
              <a:off x="6828421" y="2385568"/>
              <a:ext cx="1088357" cy="424459"/>
            </a:xfrm>
            <a:custGeom>
              <a:avLst/>
              <a:gdLst>
                <a:gd name="connsiteX0" fmla="*/ 61069 w 1088357"/>
                <a:gd name="connsiteY0" fmla="*/ 1139 h 400115"/>
                <a:gd name="connsiteX1" fmla="*/ 539946 w 1088357"/>
                <a:gd name="connsiteY1" fmla="*/ 294102 h 400115"/>
                <a:gd name="connsiteX2" fmla="*/ 1027288 w 1088357"/>
                <a:gd name="connsiteY2" fmla="*/ 0 h 400115"/>
                <a:gd name="connsiteX3" fmla="*/ 1088357 w 1088357"/>
                <a:gd name="connsiteY3" fmla="*/ 67255 h 400115"/>
                <a:gd name="connsiteX4" fmla="*/ 814152 w 1088357"/>
                <a:gd name="connsiteY4" fmla="*/ 233685 h 400115"/>
                <a:gd name="connsiteX5" fmla="*/ 539946 w 1088357"/>
                <a:gd name="connsiteY5" fmla="*/ 400115 h 400115"/>
                <a:gd name="connsiteX6" fmla="*/ 280772 w 1088357"/>
                <a:gd name="connsiteY6" fmla="*/ 240342 h 400115"/>
                <a:gd name="connsiteX7" fmla="*/ 0 w 1088357"/>
                <a:gd name="connsiteY7" fmla="*/ 67255 h 400115"/>
                <a:gd name="connsiteX8" fmla="*/ 61069 w 1088357"/>
                <a:gd name="connsiteY8" fmla="*/ 1139 h 40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357" h="400115" fill="none" extrusionOk="0">
                  <a:moveTo>
                    <a:pt x="61069" y="1139"/>
                  </a:moveTo>
                  <a:cubicBezTo>
                    <a:pt x="240843" y="108231"/>
                    <a:pt x="373291" y="204543"/>
                    <a:pt x="539946" y="294102"/>
                  </a:cubicBezTo>
                  <a:cubicBezTo>
                    <a:pt x="766945" y="126655"/>
                    <a:pt x="948523" y="120316"/>
                    <a:pt x="1027288" y="0"/>
                  </a:cubicBezTo>
                  <a:cubicBezTo>
                    <a:pt x="1055468" y="18396"/>
                    <a:pt x="1065574" y="48320"/>
                    <a:pt x="1088357" y="67255"/>
                  </a:cubicBezTo>
                  <a:cubicBezTo>
                    <a:pt x="960091" y="155785"/>
                    <a:pt x="885036" y="149747"/>
                    <a:pt x="814152" y="233685"/>
                  </a:cubicBezTo>
                  <a:cubicBezTo>
                    <a:pt x="743268" y="317623"/>
                    <a:pt x="624937" y="346887"/>
                    <a:pt x="539946" y="400115"/>
                  </a:cubicBezTo>
                  <a:cubicBezTo>
                    <a:pt x="421910" y="367204"/>
                    <a:pt x="378345" y="282385"/>
                    <a:pt x="280772" y="240342"/>
                  </a:cubicBezTo>
                  <a:cubicBezTo>
                    <a:pt x="183198" y="198299"/>
                    <a:pt x="96108" y="80819"/>
                    <a:pt x="0" y="67255"/>
                  </a:cubicBezTo>
                  <a:cubicBezTo>
                    <a:pt x="12963" y="43192"/>
                    <a:pt x="51930" y="17476"/>
                    <a:pt x="61069" y="1139"/>
                  </a:cubicBezTo>
                  <a:close/>
                </a:path>
                <a:path w="1088357" h="400115" stroke="0" extrusionOk="0">
                  <a:moveTo>
                    <a:pt x="61069" y="1139"/>
                  </a:moveTo>
                  <a:cubicBezTo>
                    <a:pt x="291694" y="123906"/>
                    <a:pt x="385293" y="205545"/>
                    <a:pt x="539946" y="294102"/>
                  </a:cubicBezTo>
                  <a:cubicBezTo>
                    <a:pt x="733317" y="174236"/>
                    <a:pt x="823407" y="194301"/>
                    <a:pt x="1027288" y="0"/>
                  </a:cubicBezTo>
                  <a:cubicBezTo>
                    <a:pt x="1056442" y="23570"/>
                    <a:pt x="1057347" y="36585"/>
                    <a:pt x="1088357" y="67255"/>
                  </a:cubicBezTo>
                  <a:cubicBezTo>
                    <a:pt x="1012144" y="145020"/>
                    <a:pt x="891267" y="178517"/>
                    <a:pt x="830604" y="223699"/>
                  </a:cubicBezTo>
                  <a:cubicBezTo>
                    <a:pt x="769941" y="268881"/>
                    <a:pt x="606358" y="317471"/>
                    <a:pt x="539946" y="400115"/>
                  </a:cubicBezTo>
                  <a:cubicBezTo>
                    <a:pt x="414179" y="364653"/>
                    <a:pt x="369394" y="273520"/>
                    <a:pt x="269973" y="233685"/>
                  </a:cubicBezTo>
                  <a:cubicBezTo>
                    <a:pt x="170552" y="193850"/>
                    <a:pt x="74270" y="104155"/>
                    <a:pt x="0" y="67255"/>
                  </a:cubicBezTo>
                  <a:cubicBezTo>
                    <a:pt x="20670" y="32156"/>
                    <a:pt x="44741" y="32046"/>
                    <a:pt x="61069" y="1139"/>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1313307906">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539946 w 1088357"/>
                        <a:gd name="connsiteY4" fmla="*/ 424459 h 424459"/>
                        <a:gd name="connsiteX5" fmla="*/ 0 w 1088357"/>
                        <a:gd name="connsiteY5" fmla="*/ 71348 h 424459"/>
                        <a:gd name="connsiteX6" fmla="*/ 61069 w 1088357"/>
                        <a:gd name="connsiteY6"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357" h="424459">
                          <a:moveTo>
                            <a:pt x="61069" y="1209"/>
                          </a:moveTo>
                          <a:lnTo>
                            <a:pt x="539946" y="311996"/>
                          </a:lnTo>
                          <a:lnTo>
                            <a:pt x="1027288" y="0"/>
                          </a:lnTo>
                          <a:lnTo>
                            <a:pt x="1088357" y="71348"/>
                          </a:lnTo>
                          <a:lnTo>
                            <a:pt x="539946" y="424459"/>
                          </a:lnTo>
                          <a:lnTo>
                            <a:pt x="0" y="71348"/>
                          </a:lnTo>
                          <a:lnTo>
                            <a:pt x="61069" y="1209"/>
                          </a:lnTo>
                          <a:close/>
                        </a:path>
                      </a:pathLst>
                    </a:custGeom>
                    <ask:type>
                      <ask:lineSketchScribble/>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67754F20-A625-B431-7EC4-1712B4304901}"/>
                </a:ext>
              </a:extLst>
            </p:cNvPr>
            <p:cNvSpPr/>
            <p:nvPr/>
          </p:nvSpPr>
          <p:spPr>
            <a:xfrm>
              <a:off x="6925768" y="1819623"/>
              <a:ext cx="894266" cy="813244"/>
            </a:xfrm>
            <a:custGeom>
              <a:avLst/>
              <a:gdLst>
                <a:gd name="connsiteX0" fmla="*/ 0 w 894266"/>
                <a:gd name="connsiteY0" fmla="*/ 497010 h 766603"/>
                <a:gd name="connsiteX1" fmla="*/ 208022 w 894266"/>
                <a:gd name="connsiteY1" fmla="*/ 263415 h 766603"/>
                <a:gd name="connsiteX2" fmla="*/ 442599 w 894266"/>
                <a:gd name="connsiteY2" fmla="*/ 0 h 766603"/>
                <a:gd name="connsiteX3" fmla="*/ 668433 w 894266"/>
                <a:gd name="connsiteY3" fmla="*/ 248790 h 766603"/>
                <a:gd name="connsiteX4" fmla="*/ 894267 w 894266"/>
                <a:gd name="connsiteY4" fmla="*/ 497579 h 766603"/>
                <a:gd name="connsiteX5" fmla="*/ 442599 w 894266"/>
                <a:gd name="connsiteY5" fmla="*/ 766603 h 766603"/>
                <a:gd name="connsiteX6" fmla="*/ 0 w 894266"/>
                <a:gd name="connsiteY6" fmla="*/ 497010 h 7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66" h="766603" fill="none" extrusionOk="0">
                  <a:moveTo>
                    <a:pt x="0" y="497010"/>
                  </a:moveTo>
                  <a:cubicBezTo>
                    <a:pt x="61751" y="391885"/>
                    <a:pt x="163817" y="341893"/>
                    <a:pt x="208022" y="263415"/>
                  </a:cubicBezTo>
                  <a:cubicBezTo>
                    <a:pt x="252227" y="184937"/>
                    <a:pt x="373774" y="107992"/>
                    <a:pt x="442599" y="0"/>
                  </a:cubicBezTo>
                  <a:cubicBezTo>
                    <a:pt x="538668" y="100895"/>
                    <a:pt x="613740" y="194948"/>
                    <a:pt x="668433" y="248790"/>
                  </a:cubicBezTo>
                  <a:cubicBezTo>
                    <a:pt x="723127" y="302632"/>
                    <a:pt x="789251" y="402887"/>
                    <a:pt x="894267" y="497579"/>
                  </a:cubicBezTo>
                  <a:cubicBezTo>
                    <a:pt x="782257" y="631879"/>
                    <a:pt x="616616" y="600733"/>
                    <a:pt x="442599" y="766603"/>
                  </a:cubicBezTo>
                  <a:cubicBezTo>
                    <a:pt x="324115" y="752936"/>
                    <a:pt x="176194" y="562502"/>
                    <a:pt x="0" y="497010"/>
                  </a:cubicBezTo>
                  <a:close/>
                </a:path>
                <a:path w="894266" h="766603" stroke="0" extrusionOk="0">
                  <a:moveTo>
                    <a:pt x="0" y="497010"/>
                  </a:moveTo>
                  <a:cubicBezTo>
                    <a:pt x="69283" y="365281"/>
                    <a:pt x="155778" y="338044"/>
                    <a:pt x="230151" y="238565"/>
                  </a:cubicBezTo>
                  <a:cubicBezTo>
                    <a:pt x="304524" y="139086"/>
                    <a:pt x="385687" y="84289"/>
                    <a:pt x="442599" y="0"/>
                  </a:cubicBezTo>
                  <a:cubicBezTo>
                    <a:pt x="540896" y="84357"/>
                    <a:pt x="541455" y="158401"/>
                    <a:pt x="663916" y="243814"/>
                  </a:cubicBezTo>
                  <a:cubicBezTo>
                    <a:pt x="786378" y="329226"/>
                    <a:pt x="790248" y="404820"/>
                    <a:pt x="894267" y="497579"/>
                  </a:cubicBezTo>
                  <a:cubicBezTo>
                    <a:pt x="714721" y="648418"/>
                    <a:pt x="638392" y="648549"/>
                    <a:pt x="442599" y="766603"/>
                  </a:cubicBezTo>
                  <a:cubicBezTo>
                    <a:pt x="313010" y="696688"/>
                    <a:pt x="217985" y="628870"/>
                    <a:pt x="0" y="497010"/>
                  </a:cubicBezTo>
                  <a:close/>
                </a:path>
              </a:pathLst>
            </a:custGeom>
            <a:solidFill>
              <a:srgbClr val="FFFFFF"/>
            </a:solidFill>
            <a:ln w="19050" cap="flat">
              <a:solidFill>
                <a:schemeClr val="tx1"/>
              </a:solidFill>
              <a:prstDash val="solid"/>
              <a:miter/>
              <a:extLst>
                <a:ext uri="{C807C97D-BFC1-408E-A445-0C87EB9F89A2}">
                  <ask:lineSketchStyleProps xmlns:ask="http://schemas.microsoft.com/office/drawing/2018/sketchyshapes" sd="2397543633">
                    <a:custGeom>
                      <a:avLst/>
                      <a:gdLst>
                        <a:gd name="connsiteX0" fmla="*/ 0 w 894266"/>
                        <a:gd name="connsiteY0" fmla="*/ 527249 h 813244"/>
                        <a:gd name="connsiteX1" fmla="*/ 442599 w 894266"/>
                        <a:gd name="connsiteY1" fmla="*/ 0 h 813244"/>
                        <a:gd name="connsiteX2" fmla="*/ 894267 w 894266"/>
                        <a:gd name="connsiteY2" fmla="*/ 527853 h 813244"/>
                        <a:gd name="connsiteX3" fmla="*/ 442599 w 894266"/>
                        <a:gd name="connsiteY3" fmla="*/ 813245 h 813244"/>
                        <a:gd name="connsiteX4" fmla="*/ 0 w 894266"/>
                        <a:gd name="connsiteY4" fmla="*/ 527249 h 81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6" h="813244">
                          <a:moveTo>
                            <a:pt x="0" y="527249"/>
                          </a:moveTo>
                          <a:lnTo>
                            <a:pt x="442599" y="0"/>
                          </a:lnTo>
                          <a:lnTo>
                            <a:pt x="894267" y="527853"/>
                          </a:lnTo>
                          <a:lnTo>
                            <a:pt x="442599" y="813245"/>
                          </a:lnTo>
                          <a:lnTo>
                            <a:pt x="0" y="527249"/>
                          </a:lnTo>
                          <a:close/>
                        </a:path>
                      </a:pathLst>
                    </a:custGeom>
                    <ask:type>
                      <ask:lineSketchScribble/>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C0AF3FCB-C821-BB81-3324-9229606962E8}"/>
                </a:ext>
              </a:extLst>
            </p:cNvPr>
            <p:cNvSpPr/>
            <p:nvPr/>
          </p:nvSpPr>
          <p:spPr>
            <a:xfrm>
              <a:off x="6925768" y="1819623"/>
              <a:ext cx="442598" cy="813244"/>
            </a:xfrm>
            <a:custGeom>
              <a:avLst/>
              <a:gdLst>
                <a:gd name="connsiteX0" fmla="*/ 442599 w 442598"/>
                <a:gd name="connsiteY0" fmla="*/ 0 h 766603"/>
                <a:gd name="connsiteX1" fmla="*/ 442599 w 442598"/>
                <a:gd name="connsiteY1" fmla="*/ 383302 h 766603"/>
                <a:gd name="connsiteX2" fmla="*/ 442599 w 442598"/>
                <a:gd name="connsiteY2" fmla="*/ 766603 h 766603"/>
                <a:gd name="connsiteX3" fmla="*/ 0 w 442598"/>
                <a:gd name="connsiteY3" fmla="*/ 497010 h 766603"/>
                <a:gd name="connsiteX4" fmla="*/ 208022 w 442598"/>
                <a:gd name="connsiteY4" fmla="*/ 263415 h 766603"/>
                <a:gd name="connsiteX5" fmla="*/ 442599 w 442598"/>
                <a:gd name="connsiteY5" fmla="*/ 0 h 7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598" h="766603" fill="none" extrusionOk="0">
                  <a:moveTo>
                    <a:pt x="442599" y="0"/>
                  </a:moveTo>
                  <a:cubicBezTo>
                    <a:pt x="443039" y="191635"/>
                    <a:pt x="431814" y="196939"/>
                    <a:pt x="442599" y="383302"/>
                  </a:cubicBezTo>
                  <a:cubicBezTo>
                    <a:pt x="453384" y="569665"/>
                    <a:pt x="433982" y="673220"/>
                    <a:pt x="442599" y="766603"/>
                  </a:cubicBezTo>
                  <a:cubicBezTo>
                    <a:pt x="306216" y="748875"/>
                    <a:pt x="218586" y="562371"/>
                    <a:pt x="0" y="497010"/>
                  </a:cubicBezTo>
                  <a:cubicBezTo>
                    <a:pt x="60975" y="428070"/>
                    <a:pt x="170068" y="330958"/>
                    <a:pt x="208022" y="263415"/>
                  </a:cubicBezTo>
                  <a:cubicBezTo>
                    <a:pt x="245976" y="195871"/>
                    <a:pt x="372725" y="97590"/>
                    <a:pt x="442599" y="0"/>
                  </a:cubicBezTo>
                  <a:close/>
                </a:path>
                <a:path w="442598" h="766603" stroke="0" extrusionOk="0">
                  <a:moveTo>
                    <a:pt x="442599" y="0"/>
                  </a:moveTo>
                  <a:cubicBezTo>
                    <a:pt x="481981" y="123503"/>
                    <a:pt x="405962" y="244727"/>
                    <a:pt x="442599" y="367969"/>
                  </a:cubicBezTo>
                  <a:cubicBezTo>
                    <a:pt x="479236" y="491211"/>
                    <a:pt x="404087" y="654989"/>
                    <a:pt x="442599" y="766603"/>
                  </a:cubicBezTo>
                  <a:cubicBezTo>
                    <a:pt x="284021" y="722199"/>
                    <a:pt x="218346" y="618657"/>
                    <a:pt x="0" y="497010"/>
                  </a:cubicBezTo>
                  <a:cubicBezTo>
                    <a:pt x="56741" y="402188"/>
                    <a:pt x="183731" y="320606"/>
                    <a:pt x="212448" y="258445"/>
                  </a:cubicBezTo>
                  <a:cubicBezTo>
                    <a:pt x="241165" y="196284"/>
                    <a:pt x="383790" y="102266"/>
                    <a:pt x="442599" y="0"/>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2723150613">
                    <a:custGeom>
                      <a:avLst/>
                      <a:gdLst>
                        <a:gd name="connsiteX0" fmla="*/ 442599 w 442598"/>
                        <a:gd name="connsiteY0" fmla="*/ 0 h 813244"/>
                        <a:gd name="connsiteX1" fmla="*/ 442599 w 442598"/>
                        <a:gd name="connsiteY1" fmla="*/ 813245 h 813244"/>
                        <a:gd name="connsiteX2" fmla="*/ 0 w 442598"/>
                        <a:gd name="connsiteY2" fmla="*/ 527249 h 813244"/>
                        <a:gd name="connsiteX3" fmla="*/ 442599 w 442598"/>
                        <a:gd name="connsiteY3" fmla="*/ 0 h 813244"/>
                      </a:gdLst>
                      <a:ahLst/>
                      <a:cxnLst>
                        <a:cxn ang="0">
                          <a:pos x="connsiteX0" y="connsiteY0"/>
                        </a:cxn>
                        <a:cxn ang="0">
                          <a:pos x="connsiteX1" y="connsiteY1"/>
                        </a:cxn>
                        <a:cxn ang="0">
                          <a:pos x="connsiteX2" y="connsiteY2"/>
                        </a:cxn>
                        <a:cxn ang="0">
                          <a:pos x="connsiteX3" y="connsiteY3"/>
                        </a:cxn>
                      </a:cxnLst>
                      <a:rect l="l" t="t" r="r" b="b"/>
                      <a:pathLst>
                        <a:path w="442598" h="813244">
                          <a:moveTo>
                            <a:pt x="442599" y="0"/>
                          </a:moveTo>
                          <a:lnTo>
                            <a:pt x="442599" y="813245"/>
                          </a:lnTo>
                          <a:lnTo>
                            <a:pt x="0" y="527249"/>
                          </a:lnTo>
                          <a:lnTo>
                            <a:pt x="442599" y="0"/>
                          </a:lnTo>
                          <a:close/>
                        </a:path>
                      </a:pathLst>
                    </a:custGeom>
                    <ask:type>
                      <ask:lineSketchScribble/>
                    </ask:type>
                  </ask:lineSketchStyleProps>
                </a:ext>
              </a:extLst>
            </a:ln>
          </p:spPr>
          <p:txBody>
            <a:bodyPr rtlCol="0" anchor="ctr"/>
            <a:lstStyle/>
            <a:p>
              <a:endParaRPr lang="fr-FR"/>
            </a:p>
          </p:txBody>
        </p:sp>
        <p:sp>
          <p:nvSpPr>
            <p:cNvPr id="27" name="Forme libre : forme 26">
              <a:extLst>
                <a:ext uri="{FF2B5EF4-FFF2-40B4-BE49-F238E27FC236}">
                  <a16:creationId xmlns:a16="http://schemas.microsoft.com/office/drawing/2014/main" id="{93507644-2876-DD6C-E876-B72FAC2C0B85}"/>
                </a:ext>
              </a:extLst>
            </p:cNvPr>
            <p:cNvSpPr/>
            <p:nvPr/>
          </p:nvSpPr>
          <p:spPr>
            <a:xfrm>
              <a:off x="7368367" y="1819623"/>
              <a:ext cx="451668" cy="813244"/>
            </a:xfrm>
            <a:custGeom>
              <a:avLst/>
              <a:gdLst>
                <a:gd name="connsiteX0" fmla="*/ 0 w 451668"/>
                <a:gd name="connsiteY0" fmla="*/ 0 h 766603"/>
                <a:gd name="connsiteX1" fmla="*/ 0 w 451668"/>
                <a:gd name="connsiteY1" fmla="*/ 360303 h 766603"/>
                <a:gd name="connsiteX2" fmla="*/ 0 w 451668"/>
                <a:gd name="connsiteY2" fmla="*/ 766603 h 766603"/>
                <a:gd name="connsiteX3" fmla="*/ 451668 w 451668"/>
                <a:gd name="connsiteY3" fmla="*/ 497579 h 766603"/>
                <a:gd name="connsiteX4" fmla="*/ 216801 w 451668"/>
                <a:gd name="connsiteY4" fmla="*/ 238838 h 766603"/>
                <a:gd name="connsiteX5" fmla="*/ 0 w 451668"/>
                <a:gd name="connsiteY5" fmla="*/ 0 h 7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8" h="766603" fill="none" extrusionOk="0">
                  <a:moveTo>
                    <a:pt x="0" y="0"/>
                  </a:moveTo>
                  <a:cubicBezTo>
                    <a:pt x="39356" y="141270"/>
                    <a:pt x="-26948" y="252675"/>
                    <a:pt x="0" y="360303"/>
                  </a:cubicBezTo>
                  <a:cubicBezTo>
                    <a:pt x="26948" y="467931"/>
                    <a:pt x="-8457" y="587164"/>
                    <a:pt x="0" y="766603"/>
                  </a:cubicBezTo>
                  <a:cubicBezTo>
                    <a:pt x="140577" y="641375"/>
                    <a:pt x="370482" y="599523"/>
                    <a:pt x="451668" y="497579"/>
                  </a:cubicBezTo>
                  <a:cubicBezTo>
                    <a:pt x="332445" y="416657"/>
                    <a:pt x="295611" y="285234"/>
                    <a:pt x="216801" y="238838"/>
                  </a:cubicBezTo>
                  <a:cubicBezTo>
                    <a:pt x="137991" y="192442"/>
                    <a:pt x="52475" y="46944"/>
                    <a:pt x="0" y="0"/>
                  </a:cubicBezTo>
                  <a:close/>
                </a:path>
                <a:path w="451668" h="766603" stroke="0" extrusionOk="0">
                  <a:moveTo>
                    <a:pt x="0" y="0"/>
                  </a:moveTo>
                  <a:cubicBezTo>
                    <a:pt x="2819" y="175805"/>
                    <a:pt x="-29465" y="289399"/>
                    <a:pt x="0" y="375635"/>
                  </a:cubicBezTo>
                  <a:cubicBezTo>
                    <a:pt x="29465" y="461872"/>
                    <a:pt x="-36193" y="667111"/>
                    <a:pt x="0" y="766603"/>
                  </a:cubicBezTo>
                  <a:cubicBezTo>
                    <a:pt x="197497" y="639418"/>
                    <a:pt x="324694" y="618931"/>
                    <a:pt x="451668" y="497579"/>
                  </a:cubicBezTo>
                  <a:cubicBezTo>
                    <a:pt x="360117" y="420718"/>
                    <a:pt x="333627" y="328544"/>
                    <a:pt x="239384" y="263717"/>
                  </a:cubicBezTo>
                  <a:cubicBezTo>
                    <a:pt x="145142" y="198890"/>
                    <a:pt x="87977" y="49631"/>
                    <a:pt x="0" y="0"/>
                  </a:cubicBezTo>
                  <a:close/>
                </a:path>
              </a:pathLst>
            </a:custGeom>
            <a:gradFill>
              <a:gsLst>
                <a:gs pos="0">
                  <a:srgbClr val="1988D9"/>
                </a:gs>
                <a:gs pos="90000">
                  <a:srgbClr val="54AEF0"/>
                </a:gs>
              </a:gsLst>
              <a:lin ang="14530128" scaled="1"/>
            </a:gradFill>
            <a:ln w="19050" cap="flat">
              <a:solidFill>
                <a:schemeClr val="tx1"/>
              </a:solidFill>
              <a:prstDash val="solid"/>
              <a:miter/>
              <a:extLst>
                <a:ext uri="{C807C97D-BFC1-408E-A445-0C87EB9F89A2}">
                  <ask:lineSketchStyleProps xmlns:ask="http://schemas.microsoft.com/office/drawing/2018/sketchyshapes" sd="2205444900">
                    <a:custGeom>
                      <a:avLst/>
                      <a:gdLst>
                        <a:gd name="connsiteX0" fmla="*/ 0 w 451668"/>
                        <a:gd name="connsiteY0" fmla="*/ 0 h 813244"/>
                        <a:gd name="connsiteX1" fmla="*/ 0 w 451668"/>
                        <a:gd name="connsiteY1" fmla="*/ 813245 h 813244"/>
                        <a:gd name="connsiteX2" fmla="*/ 451668 w 451668"/>
                        <a:gd name="connsiteY2" fmla="*/ 527853 h 813244"/>
                        <a:gd name="connsiteX3" fmla="*/ 0 w 451668"/>
                        <a:gd name="connsiteY3" fmla="*/ 0 h 813244"/>
                      </a:gdLst>
                      <a:ahLst/>
                      <a:cxnLst>
                        <a:cxn ang="0">
                          <a:pos x="connsiteX0" y="connsiteY0"/>
                        </a:cxn>
                        <a:cxn ang="0">
                          <a:pos x="connsiteX1" y="connsiteY1"/>
                        </a:cxn>
                        <a:cxn ang="0">
                          <a:pos x="connsiteX2" y="connsiteY2"/>
                        </a:cxn>
                        <a:cxn ang="0">
                          <a:pos x="connsiteX3" y="connsiteY3"/>
                        </a:cxn>
                      </a:cxnLst>
                      <a:rect l="l" t="t" r="r" b="b"/>
                      <a:pathLst>
                        <a:path w="451668" h="813244">
                          <a:moveTo>
                            <a:pt x="0" y="0"/>
                          </a:moveTo>
                          <a:lnTo>
                            <a:pt x="0" y="813245"/>
                          </a:lnTo>
                          <a:lnTo>
                            <a:pt x="451668" y="527853"/>
                          </a:lnTo>
                          <a:lnTo>
                            <a:pt x="0" y="0"/>
                          </a:lnTo>
                          <a:close/>
                        </a:path>
                      </a:pathLst>
                    </a:custGeom>
                    <ask:type>
                      <ask:lineSketchScribble/>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6F4E0A46-383A-AA51-BC15-1E52BAA2946A}"/>
                </a:ext>
              </a:extLst>
            </p:cNvPr>
            <p:cNvSpPr/>
            <p:nvPr/>
          </p:nvSpPr>
          <p:spPr>
            <a:xfrm>
              <a:off x="7368367" y="2385568"/>
              <a:ext cx="548410" cy="424459"/>
            </a:xfrm>
            <a:custGeom>
              <a:avLst/>
              <a:gdLst>
                <a:gd name="connsiteX0" fmla="*/ 0 w 548410"/>
                <a:gd name="connsiteY0" fmla="*/ 400115 h 400115"/>
                <a:gd name="connsiteX1" fmla="*/ 263237 w 548410"/>
                <a:gd name="connsiteY1" fmla="*/ 240342 h 400115"/>
                <a:gd name="connsiteX2" fmla="*/ 548411 w 548410"/>
                <a:gd name="connsiteY2" fmla="*/ 67255 h 400115"/>
                <a:gd name="connsiteX3" fmla="*/ 487342 w 548410"/>
                <a:gd name="connsiteY3" fmla="*/ 0 h 400115"/>
                <a:gd name="connsiteX4" fmla="*/ 0 w 548410"/>
                <a:gd name="connsiteY4" fmla="*/ 294102 h 400115"/>
                <a:gd name="connsiteX5" fmla="*/ 0 w 548410"/>
                <a:gd name="connsiteY5" fmla="*/ 400115 h 40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410" h="400115" fill="none" extrusionOk="0">
                  <a:moveTo>
                    <a:pt x="0" y="400115"/>
                  </a:moveTo>
                  <a:cubicBezTo>
                    <a:pt x="115820" y="324827"/>
                    <a:pt x="216698" y="305880"/>
                    <a:pt x="263237" y="240342"/>
                  </a:cubicBezTo>
                  <a:cubicBezTo>
                    <a:pt x="309776" y="174804"/>
                    <a:pt x="487204" y="139960"/>
                    <a:pt x="548411" y="67255"/>
                  </a:cubicBezTo>
                  <a:cubicBezTo>
                    <a:pt x="516149" y="40387"/>
                    <a:pt x="511751" y="19569"/>
                    <a:pt x="487342" y="0"/>
                  </a:cubicBezTo>
                  <a:cubicBezTo>
                    <a:pt x="314725" y="147117"/>
                    <a:pt x="191372" y="110838"/>
                    <a:pt x="0" y="294102"/>
                  </a:cubicBezTo>
                  <a:cubicBezTo>
                    <a:pt x="9464" y="335090"/>
                    <a:pt x="-12085" y="360622"/>
                    <a:pt x="0" y="400115"/>
                  </a:cubicBezTo>
                  <a:close/>
                </a:path>
                <a:path w="548410" h="400115" stroke="0" extrusionOk="0">
                  <a:moveTo>
                    <a:pt x="0" y="400115"/>
                  </a:moveTo>
                  <a:cubicBezTo>
                    <a:pt x="91517" y="335818"/>
                    <a:pt x="159932" y="306999"/>
                    <a:pt x="274206" y="233685"/>
                  </a:cubicBezTo>
                  <a:cubicBezTo>
                    <a:pt x="388480" y="160371"/>
                    <a:pt x="424795" y="163532"/>
                    <a:pt x="548411" y="67255"/>
                  </a:cubicBezTo>
                  <a:cubicBezTo>
                    <a:pt x="525495" y="48303"/>
                    <a:pt x="514409" y="27716"/>
                    <a:pt x="487342" y="0"/>
                  </a:cubicBezTo>
                  <a:cubicBezTo>
                    <a:pt x="264551" y="158995"/>
                    <a:pt x="168738" y="163941"/>
                    <a:pt x="0" y="294102"/>
                  </a:cubicBezTo>
                  <a:cubicBezTo>
                    <a:pt x="12527" y="327933"/>
                    <a:pt x="-1657" y="376577"/>
                    <a:pt x="0" y="400115"/>
                  </a:cubicBezTo>
                  <a:close/>
                </a:path>
              </a:pathLst>
            </a:custGeom>
            <a:gradFill>
              <a:gsLst>
                <a:gs pos="10000">
                  <a:srgbClr val="54AEF0"/>
                </a:gs>
                <a:gs pos="29000">
                  <a:srgbClr val="4FABEE"/>
                </a:gs>
                <a:gs pos="51000">
                  <a:srgbClr val="41A2E9"/>
                </a:gs>
                <a:gs pos="74000">
                  <a:srgbClr val="2A93E0"/>
                </a:gs>
                <a:gs pos="88000">
                  <a:srgbClr val="1988D9"/>
                </a:gs>
              </a:gsLst>
              <a:lin ang="3593922" scaled="1"/>
            </a:gradFill>
            <a:ln w="19050" cap="flat">
              <a:solidFill>
                <a:schemeClr val="tx1"/>
              </a:solidFill>
              <a:prstDash val="solid"/>
              <a:miter/>
              <a:extLst>
                <a:ext uri="{C807C97D-BFC1-408E-A445-0C87EB9F89A2}">
                  <ask:lineSketchStyleProps xmlns:ask="http://schemas.microsoft.com/office/drawing/2018/sketchyshapes" sd="4042090972">
                    <a:custGeom>
                      <a:avLst/>
                      <a:gdLst>
                        <a:gd name="connsiteX0" fmla="*/ 0 w 548410"/>
                        <a:gd name="connsiteY0" fmla="*/ 424459 h 424459"/>
                        <a:gd name="connsiteX1" fmla="*/ 548411 w 548410"/>
                        <a:gd name="connsiteY1" fmla="*/ 71348 h 424459"/>
                        <a:gd name="connsiteX2" fmla="*/ 487342 w 548410"/>
                        <a:gd name="connsiteY2" fmla="*/ 0 h 424459"/>
                        <a:gd name="connsiteX3" fmla="*/ 0 w 548410"/>
                        <a:gd name="connsiteY3" fmla="*/ 311996 h 424459"/>
                        <a:gd name="connsiteX4" fmla="*/ 0 w 548410"/>
                        <a:gd name="connsiteY4" fmla="*/ 424459 h 4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10" h="424459">
                          <a:moveTo>
                            <a:pt x="0" y="424459"/>
                          </a:moveTo>
                          <a:lnTo>
                            <a:pt x="548411" y="71348"/>
                          </a:lnTo>
                          <a:lnTo>
                            <a:pt x="487342" y="0"/>
                          </a:lnTo>
                          <a:lnTo>
                            <a:pt x="0" y="311996"/>
                          </a:lnTo>
                          <a:lnTo>
                            <a:pt x="0" y="424459"/>
                          </a:lnTo>
                          <a:close/>
                        </a:path>
                      </a:pathLst>
                    </a:custGeom>
                    <ask:type>
                      <ask:lineSketchScribble/>
                    </ask:type>
                  </ask:lineSketchStyleProps>
                </a:ext>
              </a:extLst>
            </a:ln>
          </p:spPr>
          <p:txBody>
            <a:bodyPr rtlCol="0" anchor="ctr"/>
            <a:lstStyle/>
            <a:p>
              <a:endParaRPr lang="fr-FR"/>
            </a:p>
          </p:txBody>
        </p:sp>
      </p:grpSp>
      <p:sp>
        <p:nvSpPr>
          <p:cNvPr id="32" name="Forme libre : forme 31">
            <a:extLst>
              <a:ext uri="{FF2B5EF4-FFF2-40B4-BE49-F238E27FC236}">
                <a16:creationId xmlns:a16="http://schemas.microsoft.com/office/drawing/2014/main" id="{3A0D5BEC-35B7-9C5B-6A73-66AD1883B1DD}"/>
              </a:ext>
            </a:extLst>
          </p:cNvPr>
          <p:cNvSpPr/>
          <p:nvPr/>
        </p:nvSpPr>
        <p:spPr>
          <a:xfrm>
            <a:off x="3567884" y="625389"/>
            <a:ext cx="792864"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3" name="ZoneTexte 32">
            <a:extLst>
              <a:ext uri="{FF2B5EF4-FFF2-40B4-BE49-F238E27FC236}">
                <a16:creationId xmlns:a16="http://schemas.microsoft.com/office/drawing/2014/main" id="{65F95063-8F0F-E6A0-4D98-739B804ABD46}"/>
              </a:ext>
            </a:extLst>
          </p:cNvPr>
          <p:cNvSpPr txBox="1"/>
          <p:nvPr/>
        </p:nvSpPr>
        <p:spPr>
          <a:xfrm>
            <a:off x="4360748" y="554996"/>
            <a:ext cx="1223999"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Contrôle des identités</a:t>
            </a:r>
          </a:p>
        </p:txBody>
      </p:sp>
      <p:sp>
        <p:nvSpPr>
          <p:cNvPr id="38" name="Rectangle : coins arrondis 37">
            <a:extLst>
              <a:ext uri="{FF2B5EF4-FFF2-40B4-BE49-F238E27FC236}">
                <a16:creationId xmlns:a16="http://schemas.microsoft.com/office/drawing/2014/main" id="{257DB65E-4077-3A8A-578E-BFC7A4883C7C}"/>
              </a:ext>
            </a:extLst>
          </p:cNvPr>
          <p:cNvSpPr/>
          <p:nvPr/>
        </p:nvSpPr>
        <p:spPr>
          <a:xfrm>
            <a:off x="758645" y="1734627"/>
            <a:ext cx="1317953" cy="518400"/>
          </a:xfrm>
          <a:custGeom>
            <a:avLst/>
            <a:gdLst>
              <a:gd name="connsiteX0" fmla="*/ 0 w 1317953"/>
              <a:gd name="connsiteY0" fmla="*/ 86402 h 518400"/>
              <a:gd name="connsiteX1" fmla="*/ 86402 w 1317953"/>
              <a:gd name="connsiteY1" fmla="*/ 0 h 518400"/>
              <a:gd name="connsiteX2" fmla="*/ 681879 w 1317953"/>
              <a:gd name="connsiteY2" fmla="*/ 0 h 518400"/>
              <a:gd name="connsiteX3" fmla="*/ 1231551 w 1317953"/>
              <a:gd name="connsiteY3" fmla="*/ 0 h 518400"/>
              <a:gd name="connsiteX4" fmla="*/ 1317953 w 1317953"/>
              <a:gd name="connsiteY4" fmla="*/ 86402 h 518400"/>
              <a:gd name="connsiteX5" fmla="*/ 1317953 w 1317953"/>
              <a:gd name="connsiteY5" fmla="*/ 431998 h 518400"/>
              <a:gd name="connsiteX6" fmla="*/ 1231551 w 1317953"/>
              <a:gd name="connsiteY6" fmla="*/ 518400 h 518400"/>
              <a:gd name="connsiteX7" fmla="*/ 693331 w 1317953"/>
              <a:gd name="connsiteY7" fmla="*/ 518400 h 518400"/>
              <a:gd name="connsiteX8" fmla="*/ 86402 w 1317953"/>
              <a:gd name="connsiteY8" fmla="*/ 518400 h 518400"/>
              <a:gd name="connsiteX9" fmla="*/ 0 w 1317953"/>
              <a:gd name="connsiteY9" fmla="*/ 431998 h 518400"/>
              <a:gd name="connsiteX10" fmla="*/ 0 w 1317953"/>
              <a:gd name="connsiteY10"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953" h="518400" fill="none" extrusionOk="0">
                <a:moveTo>
                  <a:pt x="0" y="86402"/>
                </a:moveTo>
                <a:cubicBezTo>
                  <a:pt x="-936" y="35937"/>
                  <a:pt x="37486" y="983"/>
                  <a:pt x="86402" y="0"/>
                </a:cubicBezTo>
                <a:cubicBezTo>
                  <a:pt x="374069" y="-48592"/>
                  <a:pt x="443734" y="40884"/>
                  <a:pt x="681879" y="0"/>
                </a:cubicBezTo>
                <a:cubicBezTo>
                  <a:pt x="920024" y="-40884"/>
                  <a:pt x="965637" y="48544"/>
                  <a:pt x="1231551" y="0"/>
                </a:cubicBezTo>
                <a:cubicBezTo>
                  <a:pt x="1281203" y="1263"/>
                  <a:pt x="1315893" y="44298"/>
                  <a:pt x="1317953" y="86402"/>
                </a:cubicBezTo>
                <a:cubicBezTo>
                  <a:pt x="1340074" y="242274"/>
                  <a:pt x="1279958" y="312674"/>
                  <a:pt x="1317953" y="431998"/>
                </a:cubicBezTo>
                <a:cubicBezTo>
                  <a:pt x="1311786" y="487318"/>
                  <a:pt x="1278319" y="514034"/>
                  <a:pt x="1231551" y="518400"/>
                </a:cubicBezTo>
                <a:cubicBezTo>
                  <a:pt x="1118383" y="531276"/>
                  <a:pt x="895368" y="497432"/>
                  <a:pt x="693331" y="518400"/>
                </a:cubicBezTo>
                <a:cubicBezTo>
                  <a:pt x="491294" y="539368"/>
                  <a:pt x="351676" y="498049"/>
                  <a:pt x="86402" y="518400"/>
                </a:cubicBezTo>
                <a:cubicBezTo>
                  <a:pt x="33700" y="522910"/>
                  <a:pt x="6319" y="478968"/>
                  <a:pt x="0" y="431998"/>
                </a:cubicBezTo>
                <a:cubicBezTo>
                  <a:pt x="-30285" y="321085"/>
                  <a:pt x="6345" y="247320"/>
                  <a:pt x="0" y="86402"/>
                </a:cubicBezTo>
                <a:close/>
              </a:path>
              <a:path w="1317953" h="518400" stroke="0" extrusionOk="0">
                <a:moveTo>
                  <a:pt x="0" y="86402"/>
                </a:moveTo>
                <a:cubicBezTo>
                  <a:pt x="6222" y="27268"/>
                  <a:pt x="43016" y="-918"/>
                  <a:pt x="86402" y="0"/>
                </a:cubicBezTo>
                <a:cubicBezTo>
                  <a:pt x="261216" y="-63491"/>
                  <a:pt x="356661" y="32845"/>
                  <a:pt x="624622" y="0"/>
                </a:cubicBezTo>
                <a:cubicBezTo>
                  <a:pt x="892583" y="-32845"/>
                  <a:pt x="1095382" y="40555"/>
                  <a:pt x="1231551" y="0"/>
                </a:cubicBezTo>
                <a:cubicBezTo>
                  <a:pt x="1286156" y="5213"/>
                  <a:pt x="1315107" y="39490"/>
                  <a:pt x="1317953" y="86402"/>
                </a:cubicBezTo>
                <a:cubicBezTo>
                  <a:pt x="1355556" y="223342"/>
                  <a:pt x="1310548" y="350042"/>
                  <a:pt x="1317953" y="431998"/>
                </a:cubicBezTo>
                <a:cubicBezTo>
                  <a:pt x="1313141" y="473491"/>
                  <a:pt x="1280467" y="514077"/>
                  <a:pt x="1231551" y="518400"/>
                </a:cubicBezTo>
                <a:cubicBezTo>
                  <a:pt x="988505" y="547286"/>
                  <a:pt x="776474" y="453155"/>
                  <a:pt x="658977" y="518400"/>
                </a:cubicBezTo>
                <a:cubicBezTo>
                  <a:pt x="541480" y="583645"/>
                  <a:pt x="271742" y="461134"/>
                  <a:pt x="86402" y="518400"/>
                </a:cubicBezTo>
                <a:cubicBezTo>
                  <a:pt x="40714" y="521641"/>
                  <a:pt x="-889" y="477884"/>
                  <a:pt x="0" y="431998"/>
                </a:cubicBezTo>
                <a:cubicBezTo>
                  <a:pt x="-26977" y="269316"/>
                  <a:pt x="11675" y="222326"/>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Service principal </a:t>
            </a:r>
            <a:r>
              <a:rPr lang="fr-FR" sz="1200" b="1" spc="-100" dirty="0" err="1">
                <a:solidFill>
                  <a:schemeClr val="bg1"/>
                </a:solidFill>
                <a:latin typeface="Cavolini" panose="03000502040302020204" pitchFamily="66" charset="0"/>
                <a:cs typeface="Cavolini" panose="03000502040302020204" pitchFamily="66" charset="0"/>
              </a:rPr>
              <a:t>name</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5" name="Flèche : bas 34">
            <a:extLst>
              <a:ext uri="{FF2B5EF4-FFF2-40B4-BE49-F238E27FC236}">
                <a16:creationId xmlns:a16="http://schemas.microsoft.com/office/drawing/2014/main" id="{DB0C3E55-B310-8266-5906-D8354B5FCCEF}"/>
              </a:ext>
            </a:extLst>
          </p:cNvPr>
          <p:cNvSpPr/>
          <p:nvPr/>
        </p:nvSpPr>
        <p:spPr>
          <a:xfrm rot="3322907">
            <a:off x="1977580" y="944087"/>
            <a:ext cx="445309" cy="1043153"/>
          </a:xfrm>
          <a:custGeom>
            <a:avLst/>
            <a:gdLst>
              <a:gd name="connsiteX0" fmla="*/ 0 w 445309"/>
              <a:gd name="connsiteY0" fmla="*/ 820499 h 1043153"/>
              <a:gd name="connsiteX1" fmla="*/ 111327 w 445309"/>
              <a:gd name="connsiteY1" fmla="*/ 820499 h 1043153"/>
              <a:gd name="connsiteX2" fmla="*/ 111327 w 445309"/>
              <a:gd name="connsiteY2" fmla="*/ 434864 h 1043153"/>
              <a:gd name="connsiteX3" fmla="*/ 111327 w 445309"/>
              <a:gd name="connsiteY3" fmla="*/ 0 h 1043153"/>
              <a:gd name="connsiteX4" fmla="*/ 333982 w 445309"/>
              <a:gd name="connsiteY4" fmla="*/ 0 h 1043153"/>
              <a:gd name="connsiteX5" fmla="*/ 333982 w 445309"/>
              <a:gd name="connsiteY5" fmla="*/ 402045 h 1043153"/>
              <a:gd name="connsiteX6" fmla="*/ 333982 w 445309"/>
              <a:gd name="connsiteY6" fmla="*/ 820499 h 1043153"/>
              <a:gd name="connsiteX7" fmla="*/ 445309 w 445309"/>
              <a:gd name="connsiteY7" fmla="*/ 820499 h 1043153"/>
              <a:gd name="connsiteX8" fmla="*/ 222655 w 445309"/>
              <a:gd name="connsiteY8" fmla="*/ 1043153 h 1043153"/>
              <a:gd name="connsiteX9" fmla="*/ 0 w 445309"/>
              <a:gd name="connsiteY9" fmla="*/ 820499 h 104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1043153" fill="none" extrusionOk="0">
                <a:moveTo>
                  <a:pt x="0" y="820499"/>
                </a:moveTo>
                <a:cubicBezTo>
                  <a:pt x="28014" y="818435"/>
                  <a:pt x="77983" y="823087"/>
                  <a:pt x="111327" y="820499"/>
                </a:cubicBezTo>
                <a:cubicBezTo>
                  <a:pt x="66188" y="737678"/>
                  <a:pt x="139346" y="557596"/>
                  <a:pt x="111327" y="434864"/>
                </a:cubicBezTo>
                <a:cubicBezTo>
                  <a:pt x="83308" y="312132"/>
                  <a:pt x="122021" y="203649"/>
                  <a:pt x="111327" y="0"/>
                </a:cubicBezTo>
                <a:cubicBezTo>
                  <a:pt x="176994" y="-13299"/>
                  <a:pt x="256901" y="10591"/>
                  <a:pt x="333982" y="0"/>
                </a:cubicBezTo>
                <a:cubicBezTo>
                  <a:pt x="365145" y="153541"/>
                  <a:pt x="312721" y="270356"/>
                  <a:pt x="333982" y="402045"/>
                </a:cubicBezTo>
                <a:cubicBezTo>
                  <a:pt x="355243" y="533735"/>
                  <a:pt x="295215" y="729282"/>
                  <a:pt x="333982" y="820499"/>
                </a:cubicBezTo>
                <a:cubicBezTo>
                  <a:pt x="366001" y="808556"/>
                  <a:pt x="411976" y="820932"/>
                  <a:pt x="445309" y="820499"/>
                </a:cubicBezTo>
                <a:cubicBezTo>
                  <a:pt x="410792" y="895901"/>
                  <a:pt x="252629" y="975209"/>
                  <a:pt x="222655" y="1043153"/>
                </a:cubicBezTo>
                <a:cubicBezTo>
                  <a:pt x="96753" y="948049"/>
                  <a:pt x="74040" y="863605"/>
                  <a:pt x="0" y="820499"/>
                </a:cubicBezTo>
                <a:close/>
              </a:path>
              <a:path w="445309" h="1043153" stroke="0" extrusionOk="0">
                <a:moveTo>
                  <a:pt x="0" y="820499"/>
                </a:moveTo>
                <a:cubicBezTo>
                  <a:pt x="49031" y="815021"/>
                  <a:pt x="74327" y="821022"/>
                  <a:pt x="111327" y="820499"/>
                </a:cubicBezTo>
                <a:cubicBezTo>
                  <a:pt x="93433" y="691692"/>
                  <a:pt x="123098" y="487025"/>
                  <a:pt x="111327" y="402045"/>
                </a:cubicBezTo>
                <a:cubicBezTo>
                  <a:pt x="99556" y="317065"/>
                  <a:pt x="130508" y="181215"/>
                  <a:pt x="111327" y="0"/>
                </a:cubicBezTo>
                <a:cubicBezTo>
                  <a:pt x="184735" y="-9677"/>
                  <a:pt x="233424" y="17953"/>
                  <a:pt x="333982" y="0"/>
                </a:cubicBezTo>
                <a:cubicBezTo>
                  <a:pt x="373748" y="151715"/>
                  <a:pt x="303455" y="228968"/>
                  <a:pt x="333982" y="402045"/>
                </a:cubicBezTo>
                <a:cubicBezTo>
                  <a:pt x="364509" y="575122"/>
                  <a:pt x="302594" y="638098"/>
                  <a:pt x="333982" y="820499"/>
                </a:cubicBezTo>
                <a:cubicBezTo>
                  <a:pt x="377507" y="816493"/>
                  <a:pt x="393676" y="825847"/>
                  <a:pt x="445309" y="820499"/>
                </a:cubicBezTo>
                <a:cubicBezTo>
                  <a:pt x="401674" y="877023"/>
                  <a:pt x="274196" y="978105"/>
                  <a:pt x="222655" y="1043153"/>
                </a:cubicBezTo>
                <a:cubicBezTo>
                  <a:pt x="145761" y="967749"/>
                  <a:pt x="52723" y="870566"/>
                  <a:pt x="0" y="82049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8A64E089-87AB-2D1A-C3CF-C760FBCAA411}"/>
              </a:ext>
            </a:extLst>
          </p:cNvPr>
          <p:cNvSpPr/>
          <p:nvPr/>
        </p:nvSpPr>
        <p:spPr>
          <a:xfrm>
            <a:off x="2271364" y="1758946"/>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System-</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40" name="Rectangle : coins arrondis 39">
            <a:extLst>
              <a:ext uri="{FF2B5EF4-FFF2-40B4-BE49-F238E27FC236}">
                <a16:creationId xmlns:a16="http://schemas.microsoft.com/office/drawing/2014/main" id="{F6B8CF41-E58F-3DFF-8012-E68E4030F2C6}"/>
              </a:ext>
            </a:extLst>
          </p:cNvPr>
          <p:cNvSpPr/>
          <p:nvPr/>
        </p:nvSpPr>
        <p:spPr>
          <a:xfrm>
            <a:off x="3970155" y="1752659"/>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User-</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4" name="Flèche : bas 33">
            <a:extLst>
              <a:ext uri="{FF2B5EF4-FFF2-40B4-BE49-F238E27FC236}">
                <a16:creationId xmlns:a16="http://schemas.microsoft.com/office/drawing/2014/main" id="{3E217FFB-E719-0E9F-4CF2-EA5E359FDDC6}"/>
              </a:ext>
            </a:extLst>
          </p:cNvPr>
          <p:cNvSpPr/>
          <p:nvPr/>
        </p:nvSpPr>
        <p:spPr>
          <a:xfrm rot="18868684">
            <a:off x="3690182" y="1005544"/>
            <a:ext cx="445309" cy="931593"/>
          </a:xfrm>
          <a:custGeom>
            <a:avLst/>
            <a:gdLst>
              <a:gd name="connsiteX0" fmla="*/ 0 w 445309"/>
              <a:gd name="connsiteY0" fmla="*/ 708939 h 931593"/>
              <a:gd name="connsiteX1" fmla="*/ 111327 w 445309"/>
              <a:gd name="connsiteY1" fmla="*/ 708939 h 931593"/>
              <a:gd name="connsiteX2" fmla="*/ 111327 w 445309"/>
              <a:gd name="connsiteY2" fmla="*/ 375738 h 931593"/>
              <a:gd name="connsiteX3" fmla="*/ 111327 w 445309"/>
              <a:gd name="connsiteY3" fmla="*/ 0 h 931593"/>
              <a:gd name="connsiteX4" fmla="*/ 333982 w 445309"/>
              <a:gd name="connsiteY4" fmla="*/ 0 h 931593"/>
              <a:gd name="connsiteX5" fmla="*/ 333982 w 445309"/>
              <a:gd name="connsiteY5" fmla="*/ 347380 h 931593"/>
              <a:gd name="connsiteX6" fmla="*/ 333982 w 445309"/>
              <a:gd name="connsiteY6" fmla="*/ 708939 h 931593"/>
              <a:gd name="connsiteX7" fmla="*/ 445309 w 445309"/>
              <a:gd name="connsiteY7" fmla="*/ 708939 h 931593"/>
              <a:gd name="connsiteX8" fmla="*/ 222655 w 445309"/>
              <a:gd name="connsiteY8" fmla="*/ 931593 h 931593"/>
              <a:gd name="connsiteX9" fmla="*/ 0 w 445309"/>
              <a:gd name="connsiteY9" fmla="*/ 708939 h 93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931593" fill="none" extrusionOk="0">
                <a:moveTo>
                  <a:pt x="0" y="708939"/>
                </a:moveTo>
                <a:cubicBezTo>
                  <a:pt x="28014" y="706875"/>
                  <a:pt x="77983" y="711527"/>
                  <a:pt x="111327" y="708939"/>
                </a:cubicBezTo>
                <a:cubicBezTo>
                  <a:pt x="80864" y="571457"/>
                  <a:pt x="123380" y="514088"/>
                  <a:pt x="111327" y="375738"/>
                </a:cubicBezTo>
                <a:cubicBezTo>
                  <a:pt x="99274" y="237388"/>
                  <a:pt x="147813" y="90274"/>
                  <a:pt x="111327" y="0"/>
                </a:cubicBezTo>
                <a:cubicBezTo>
                  <a:pt x="176994" y="-13299"/>
                  <a:pt x="256901" y="10591"/>
                  <a:pt x="333982" y="0"/>
                </a:cubicBezTo>
                <a:cubicBezTo>
                  <a:pt x="340226" y="164517"/>
                  <a:pt x="329463" y="195980"/>
                  <a:pt x="333982" y="347380"/>
                </a:cubicBezTo>
                <a:cubicBezTo>
                  <a:pt x="338501" y="498780"/>
                  <a:pt x="312206" y="571955"/>
                  <a:pt x="333982" y="708939"/>
                </a:cubicBezTo>
                <a:cubicBezTo>
                  <a:pt x="366001" y="696996"/>
                  <a:pt x="411976" y="709372"/>
                  <a:pt x="445309" y="708939"/>
                </a:cubicBezTo>
                <a:cubicBezTo>
                  <a:pt x="410792" y="784341"/>
                  <a:pt x="252629" y="863649"/>
                  <a:pt x="222655" y="931593"/>
                </a:cubicBezTo>
                <a:cubicBezTo>
                  <a:pt x="96753" y="836489"/>
                  <a:pt x="74040" y="752045"/>
                  <a:pt x="0" y="708939"/>
                </a:cubicBezTo>
                <a:close/>
              </a:path>
              <a:path w="445309" h="931593" stroke="0" extrusionOk="0">
                <a:moveTo>
                  <a:pt x="0" y="708939"/>
                </a:moveTo>
                <a:cubicBezTo>
                  <a:pt x="49031" y="703461"/>
                  <a:pt x="74327" y="709462"/>
                  <a:pt x="111327" y="708939"/>
                </a:cubicBezTo>
                <a:cubicBezTo>
                  <a:pt x="102623" y="589726"/>
                  <a:pt x="133116" y="482761"/>
                  <a:pt x="111327" y="347380"/>
                </a:cubicBezTo>
                <a:cubicBezTo>
                  <a:pt x="89538" y="211999"/>
                  <a:pt x="132717" y="75361"/>
                  <a:pt x="111327" y="0"/>
                </a:cubicBezTo>
                <a:cubicBezTo>
                  <a:pt x="184735" y="-9677"/>
                  <a:pt x="233424" y="17953"/>
                  <a:pt x="333982" y="0"/>
                </a:cubicBezTo>
                <a:cubicBezTo>
                  <a:pt x="344415" y="80839"/>
                  <a:pt x="325915" y="257753"/>
                  <a:pt x="333982" y="347380"/>
                </a:cubicBezTo>
                <a:cubicBezTo>
                  <a:pt x="342049" y="437007"/>
                  <a:pt x="301051" y="629279"/>
                  <a:pt x="333982" y="708939"/>
                </a:cubicBezTo>
                <a:cubicBezTo>
                  <a:pt x="377507" y="704933"/>
                  <a:pt x="393676" y="714287"/>
                  <a:pt x="445309" y="708939"/>
                </a:cubicBezTo>
                <a:cubicBezTo>
                  <a:pt x="401674" y="765463"/>
                  <a:pt x="274196" y="866545"/>
                  <a:pt x="222655" y="931593"/>
                </a:cubicBezTo>
                <a:cubicBezTo>
                  <a:pt x="145761" y="856189"/>
                  <a:pt x="52723" y="759006"/>
                  <a:pt x="0" y="70893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6" name="Flèche : bas 35">
            <a:extLst>
              <a:ext uri="{FF2B5EF4-FFF2-40B4-BE49-F238E27FC236}">
                <a16:creationId xmlns:a16="http://schemas.microsoft.com/office/drawing/2014/main" id="{BFBB1EEE-EA49-EFE6-D4A7-78AED6124AB4}"/>
              </a:ext>
            </a:extLst>
          </p:cNvPr>
          <p:cNvSpPr/>
          <p:nvPr/>
        </p:nvSpPr>
        <p:spPr>
          <a:xfrm>
            <a:off x="2842049" y="1387234"/>
            <a:ext cx="445309" cy="449332"/>
          </a:xfrm>
          <a:custGeom>
            <a:avLst/>
            <a:gdLst>
              <a:gd name="connsiteX0" fmla="*/ 0 w 445309"/>
              <a:gd name="connsiteY0" fmla="*/ 226678 h 449332"/>
              <a:gd name="connsiteX1" fmla="*/ 111327 w 445309"/>
              <a:gd name="connsiteY1" fmla="*/ 226678 h 449332"/>
              <a:gd name="connsiteX2" fmla="*/ 111327 w 445309"/>
              <a:gd name="connsiteY2" fmla="*/ 0 h 449332"/>
              <a:gd name="connsiteX3" fmla="*/ 333982 w 445309"/>
              <a:gd name="connsiteY3" fmla="*/ 0 h 449332"/>
              <a:gd name="connsiteX4" fmla="*/ 333982 w 445309"/>
              <a:gd name="connsiteY4" fmla="*/ 226678 h 449332"/>
              <a:gd name="connsiteX5" fmla="*/ 445309 w 445309"/>
              <a:gd name="connsiteY5" fmla="*/ 226678 h 449332"/>
              <a:gd name="connsiteX6" fmla="*/ 222655 w 445309"/>
              <a:gd name="connsiteY6" fmla="*/ 449332 h 449332"/>
              <a:gd name="connsiteX7" fmla="*/ 0 w 445309"/>
              <a:gd name="connsiteY7" fmla="*/ 226678 h 4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09" h="449332" fill="none" extrusionOk="0">
                <a:moveTo>
                  <a:pt x="0" y="226678"/>
                </a:moveTo>
                <a:cubicBezTo>
                  <a:pt x="43065" y="221841"/>
                  <a:pt x="65504" y="228624"/>
                  <a:pt x="111327" y="226678"/>
                </a:cubicBezTo>
                <a:cubicBezTo>
                  <a:pt x="99216" y="121404"/>
                  <a:pt x="133881" y="105289"/>
                  <a:pt x="111327" y="0"/>
                </a:cubicBezTo>
                <a:cubicBezTo>
                  <a:pt x="186637" y="-25154"/>
                  <a:pt x="253828" y="9834"/>
                  <a:pt x="333982" y="0"/>
                </a:cubicBezTo>
                <a:cubicBezTo>
                  <a:pt x="351707" y="50378"/>
                  <a:pt x="311167" y="147963"/>
                  <a:pt x="333982" y="226678"/>
                </a:cubicBezTo>
                <a:cubicBezTo>
                  <a:pt x="385936" y="218362"/>
                  <a:pt x="418904" y="236343"/>
                  <a:pt x="445309" y="226678"/>
                </a:cubicBezTo>
                <a:cubicBezTo>
                  <a:pt x="356264" y="358463"/>
                  <a:pt x="299669" y="366783"/>
                  <a:pt x="222655" y="449332"/>
                </a:cubicBezTo>
                <a:cubicBezTo>
                  <a:pt x="99044" y="376902"/>
                  <a:pt x="124136" y="307070"/>
                  <a:pt x="0" y="226678"/>
                </a:cubicBezTo>
                <a:close/>
              </a:path>
              <a:path w="445309" h="449332" stroke="0" extrusionOk="0">
                <a:moveTo>
                  <a:pt x="0" y="226678"/>
                </a:moveTo>
                <a:cubicBezTo>
                  <a:pt x="49031" y="221200"/>
                  <a:pt x="74327" y="227201"/>
                  <a:pt x="111327" y="226678"/>
                </a:cubicBezTo>
                <a:cubicBezTo>
                  <a:pt x="110622" y="145804"/>
                  <a:pt x="118886" y="107634"/>
                  <a:pt x="111327" y="0"/>
                </a:cubicBezTo>
                <a:cubicBezTo>
                  <a:pt x="174490" y="-12466"/>
                  <a:pt x="261230" y="24656"/>
                  <a:pt x="333982" y="0"/>
                </a:cubicBezTo>
                <a:cubicBezTo>
                  <a:pt x="334080" y="83369"/>
                  <a:pt x="307768" y="169451"/>
                  <a:pt x="333982" y="226678"/>
                </a:cubicBezTo>
                <a:cubicBezTo>
                  <a:pt x="385859" y="225643"/>
                  <a:pt x="422667" y="233365"/>
                  <a:pt x="445309" y="226678"/>
                </a:cubicBezTo>
                <a:cubicBezTo>
                  <a:pt x="348567" y="345998"/>
                  <a:pt x="307894" y="331489"/>
                  <a:pt x="222655" y="449332"/>
                </a:cubicBezTo>
                <a:cubicBezTo>
                  <a:pt x="112228" y="370948"/>
                  <a:pt x="56331" y="260391"/>
                  <a:pt x="0" y="226678"/>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B77B0515-6695-7639-F6A5-729252683562}"/>
              </a:ext>
            </a:extLst>
          </p:cNvPr>
          <p:cNvSpPr/>
          <p:nvPr/>
        </p:nvSpPr>
        <p:spPr>
          <a:xfrm rot="5400000" flipH="1">
            <a:off x="1095741" y="1378460"/>
            <a:ext cx="618423"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2" name="ZoneTexte 41">
            <a:extLst>
              <a:ext uri="{FF2B5EF4-FFF2-40B4-BE49-F238E27FC236}">
                <a16:creationId xmlns:a16="http://schemas.microsoft.com/office/drawing/2014/main" id="{4DCBB698-0C4F-3137-7BFE-DD680B43B9E8}"/>
              </a:ext>
            </a:extLst>
          </p:cNvPr>
          <p:cNvSpPr txBox="1"/>
          <p:nvPr/>
        </p:nvSpPr>
        <p:spPr>
          <a:xfrm>
            <a:off x="484381" y="669168"/>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Les skieurs lambda</a:t>
            </a:r>
          </a:p>
        </p:txBody>
      </p:sp>
      <p:sp>
        <p:nvSpPr>
          <p:cNvPr id="43" name="ZoneTexte 42">
            <a:extLst>
              <a:ext uri="{FF2B5EF4-FFF2-40B4-BE49-F238E27FC236}">
                <a16:creationId xmlns:a16="http://schemas.microsoft.com/office/drawing/2014/main" id="{25D7BA1D-81D2-1BB5-930C-3327E994CD9A}"/>
              </a:ext>
            </a:extLst>
          </p:cNvPr>
          <p:cNvSpPr txBox="1"/>
          <p:nvPr/>
        </p:nvSpPr>
        <p:spPr>
          <a:xfrm>
            <a:off x="1945594" y="2384142"/>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a:t>
            </a:r>
          </a:p>
        </p:txBody>
      </p:sp>
      <p:sp>
        <p:nvSpPr>
          <p:cNvPr id="44" name="Forme libre : forme 43">
            <a:extLst>
              <a:ext uri="{FF2B5EF4-FFF2-40B4-BE49-F238E27FC236}">
                <a16:creationId xmlns:a16="http://schemas.microsoft.com/office/drawing/2014/main" id="{63CE6AEE-7EE3-D161-3217-48FD651E0755}"/>
              </a:ext>
            </a:extLst>
          </p:cNvPr>
          <p:cNvSpPr/>
          <p:nvPr/>
        </p:nvSpPr>
        <p:spPr>
          <a:xfrm rot="18461500" flipH="1" flipV="1">
            <a:off x="2756341" y="2339260"/>
            <a:ext cx="538701" cy="151905"/>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Forme libre : forme 44">
            <a:extLst>
              <a:ext uri="{FF2B5EF4-FFF2-40B4-BE49-F238E27FC236}">
                <a16:creationId xmlns:a16="http://schemas.microsoft.com/office/drawing/2014/main" id="{2DEAD030-2C1A-5E93-426D-6BFF7D93B76D}"/>
              </a:ext>
            </a:extLst>
          </p:cNvPr>
          <p:cNvSpPr/>
          <p:nvPr/>
        </p:nvSpPr>
        <p:spPr>
          <a:xfrm rot="18461500" flipH="1" flipV="1">
            <a:off x="4654129" y="2385921"/>
            <a:ext cx="561505" cy="75229"/>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77FB9374-BFDC-F037-9266-DA6E55678507}"/>
              </a:ext>
            </a:extLst>
          </p:cNvPr>
          <p:cNvSpPr txBox="1"/>
          <p:nvPr/>
        </p:nvSpPr>
        <p:spPr>
          <a:xfrm>
            <a:off x="3759975" y="2583359"/>
            <a:ext cx="1323201"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 et ses amis</a:t>
            </a:r>
          </a:p>
        </p:txBody>
      </p:sp>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5059</TotalTime>
  <Words>482</Words>
  <Application>Microsoft Office PowerPoint</Application>
  <PresentationFormat>Grand écran</PresentationFormat>
  <Paragraphs>32</Paragraphs>
  <Slides>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vt:i4>
      </vt:variant>
    </vt:vector>
  </HeadingPairs>
  <TitlesOfParts>
    <vt:vector size="11" baseType="lpstr">
      <vt:lpstr>Arial</vt:lpstr>
      <vt:lpstr>Calibri</vt:lpstr>
      <vt:lpstr>Calibri Light</vt:lpstr>
      <vt:lpstr>Cavolini</vt:lpstr>
      <vt:lpstr>Courier New</vt:lpstr>
      <vt:lpstr>Thème Office</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33</cp:revision>
  <dcterms:created xsi:type="dcterms:W3CDTF">2023-02-09T20:08:42Z</dcterms:created>
  <dcterms:modified xsi:type="dcterms:W3CDTF">2023-03-12T22:44:45Z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